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BFA415-04DB-41E6-9CCA-8650D9047856}" type="datetimeFigureOut">
              <a:rPr lang="hu-HU" smtClean="0"/>
              <a:t>2012.11.14.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C0BEDD-8F59-48F7-9233-B1AB1656501F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8869A-86B8-4498-B4C3-6085DB4404D5}" type="datetime1">
              <a:rPr lang="hu-HU" smtClean="0"/>
              <a:t>2012.11.14.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(c) TPT &amp; ALGY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7BB52-5DBF-4D9E-9C16-DC28139B466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9583D-DD9E-4BA7-B944-135D7F963F76}" type="datetime1">
              <a:rPr lang="hu-HU" smtClean="0"/>
              <a:t>2012.11.14.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(c) TPT &amp; ALGY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7BB52-5DBF-4D9E-9C16-DC28139B466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79BC-BB34-4670-9116-64B7C0340142}" type="datetime1">
              <a:rPr lang="hu-HU" smtClean="0"/>
              <a:t>2012.11.14.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(c) TPT &amp; ALGY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7BB52-5DBF-4D9E-9C16-DC28139B466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23025-765F-42E6-A01F-63CFA77E39CF}" type="datetime1">
              <a:rPr lang="hu-HU" smtClean="0"/>
              <a:t>2012.11.14.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(c) TPT &amp; ALGY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7BB52-5DBF-4D9E-9C16-DC28139B466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1A576-595F-4731-B254-29378C3CD432}" type="datetime1">
              <a:rPr lang="hu-HU" smtClean="0"/>
              <a:t>2012.11.14.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(c) TPT &amp; ALGY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7BB52-5DBF-4D9E-9C16-DC28139B466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7FB24-18DF-43F8-9C34-DC0080657A70}" type="datetime1">
              <a:rPr lang="hu-HU" smtClean="0"/>
              <a:t>2012.11.14.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(c) TPT &amp; ALGY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7BB52-5DBF-4D9E-9C16-DC28139B466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4E154-01D5-4C47-BB51-1936B87822A9}" type="datetime1">
              <a:rPr lang="hu-HU" smtClean="0"/>
              <a:t>2012.11.14.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(c) TPT &amp; ALGY</a:t>
            </a: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7BB52-5DBF-4D9E-9C16-DC28139B466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0EB7-FB75-4A4A-9907-3BCE75666A01}" type="datetime1">
              <a:rPr lang="hu-HU" smtClean="0"/>
              <a:t>2012.11.14.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(c) TPT &amp; ALGY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7BB52-5DBF-4D9E-9C16-DC28139B466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F9435-7EF7-44AA-9978-EF0EF4BDEDE4}" type="datetime1">
              <a:rPr lang="hu-HU" smtClean="0"/>
              <a:t>2012.11.14.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(c) TPT &amp; ALGY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7BB52-5DBF-4D9E-9C16-DC28139B466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034BA-8444-4225-8CF2-D62E1B9852AE}" type="datetime1">
              <a:rPr lang="hu-HU" smtClean="0"/>
              <a:t>2012.11.14.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(c) TPT &amp; ALGY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7BB52-5DBF-4D9E-9C16-DC28139B466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52E8-D1E4-496D-9EBF-615CF16D5F95}" type="datetime1">
              <a:rPr lang="hu-HU" smtClean="0"/>
              <a:t>2012.11.14.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(c) TPT &amp; ALGY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7BB52-5DBF-4D9E-9C16-DC28139B466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52AB1-B5ED-426A-BA81-B6488959661D}" type="datetime1">
              <a:rPr lang="hu-HU" smtClean="0"/>
              <a:t>2012.11.14.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 smtClean="0"/>
              <a:t>(c) TPT &amp; ALGY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7BB52-5DBF-4D9E-9C16-DC28139B4667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>   Az     ARANY</a:t>
            </a:r>
            <a:br>
              <a:rPr lang="hu-HU" b="1" dirty="0" smtClean="0"/>
            </a:br>
            <a:r>
              <a:rPr lang="hu-HU" b="1" dirty="0" smtClean="0"/>
              <a:t>(és)</a:t>
            </a:r>
            <a:br>
              <a:rPr lang="hu-HU" b="1" dirty="0" smtClean="0"/>
            </a:br>
            <a:r>
              <a:rPr lang="hu-HU" b="1" dirty="0" smtClean="0"/>
              <a:t>a  </a:t>
            </a:r>
            <a:r>
              <a:rPr lang="hu-HU" b="1" i="1" u="sng" dirty="0" smtClean="0"/>
              <a:t>XXI. század pénze</a:t>
            </a:r>
            <a:r>
              <a:rPr lang="hu-HU" b="1" dirty="0" smtClean="0"/>
              <a:t>?!</a:t>
            </a:r>
            <a:endParaRPr lang="hu-HU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Előadás</a:t>
            </a:r>
          </a:p>
          <a:p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„</a:t>
            </a:r>
            <a:r>
              <a:rPr lang="hu-H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Treasury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Club  Konferenciáján”, Gödöllő, 2012. november 22.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7BB52-5DBF-4D9E-9C16-DC28139B4667}" type="slidenum">
              <a:rPr lang="hu-HU" smtClean="0"/>
              <a:t>1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(c) TPT &amp; ALGY</a:t>
            </a:r>
            <a:endParaRPr lang="hu-H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3. </a:t>
            </a:r>
            <a:r>
              <a:rPr lang="hu-HU" b="1" u="sng" dirty="0" smtClean="0"/>
              <a:t>Az aranypiac meghatározó tényezői </a:t>
            </a:r>
            <a:br>
              <a:rPr lang="hu-HU" b="1" u="sng" dirty="0" smtClean="0"/>
            </a:br>
            <a:r>
              <a:rPr lang="hu-HU" sz="2200" dirty="0" smtClean="0"/>
              <a:t>(folyt. 1.)</a:t>
            </a:r>
            <a:endParaRPr lang="hu-HU" sz="2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u-HU" dirty="0" smtClean="0"/>
              <a:t>II. Arany-</a:t>
            </a:r>
            <a:r>
              <a:rPr lang="hu-HU" b="1" u="sng" dirty="0" smtClean="0"/>
              <a:t>kereslet </a:t>
            </a:r>
            <a:r>
              <a:rPr lang="hu-HU" dirty="0" smtClean="0"/>
              <a:t>(2011-2012) : nagyrészt stabil</a:t>
            </a:r>
          </a:p>
          <a:p>
            <a:pPr>
              <a:buNone/>
            </a:pPr>
            <a:r>
              <a:rPr lang="hu-HU" dirty="0" smtClean="0"/>
              <a:t>1. Ékszer:				   2 000 </a:t>
            </a:r>
            <a:r>
              <a:rPr lang="hu-HU" dirty="0" err="1" smtClean="0"/>
              <a:t>to</a:t>
            </a:r>
            <a:r>
              <a:rPr lang="hu-HU" dirty="0" smtClean="0"/>
              <a:t>/év</a:t>
            </a:r>
          </a:p>
          <a:p>
            <a:pPr>
              <a:buNone/>
            </a:pPr>
            <a:r>
              <a:rPr lang="hu-HU" dirty="0" smtClean="0"/>
              <a:t>2. Egyéb ipar:			 420 - 430 </a:t>
            </a:r>
            <a:r>
              <a:rPr lang="hu-HU" dirty="0" err="1" smtClean="0"/>
              <a:t>to</a:t>
            </a:r>
            <a:r>
              <a:rPr lang="hu-HU" dirty="0" smtClean="0"/>
              <a:t>/év</a:t>
            </a:r>
          </a:p>
          <a:p>
            <a:pPr>
              <a:buNone/>
            </a:pPr>
            <a:r>
              <a:rPr lang="hu-HU" dirty="0" smtClean="0"/>
              <a:t>3.</a:t>
            </a:r>
            <a:r>
              <a:rPr lang="hu-HU" u="sng" dirty="0" smtClean="0"/>
              <a:t> Stabil befektetés:                   700- 800 </a:t>
            </a:r>
            <a:r>
              <a:rPr lang="hu-HU" u="sng" dirty="0" err="1" smtClean="0"/>
              <a:t>to</a:t>
            </a:r>
            <a:r>
              <a:rPr lang="hu-HU" u="sng" dirty="0" smtClean="0"/>
              <a:t>/év</a:t>
            </a:r>
          </a:p>
          <a:p>
            <a:pPr algn="r">
              <a:buNone/>
            </a:pPr>
            <a:r>
              <a:rPr lang="hu-HU" dirty="0"/>
              <a:t>	</a:t>
            </a:r>
            <a:r>
              <a:rPr lang="hu-HU" dirty="0" smtClean="0"/>
              <a:t>	 ∑ </a:t>
            </a:r>
            <a:r>
              <a:rPr lang="hu-HU" b="1" dirty="0" smtClean="0"/>
              <a:t>kereslet</a:t>
            </a:r>
            <a:r>
              <a:rPr lang="hu-HU" dirty="0" smtClean="0"/>
              <a:t>:     (- )   </a:t>
            </a:r>
            <a:r>
              <a:rPr lang="hu-HU" sz="3600" b="1" dirty="0" smtClean="0"/>
              <a:t>3 120 – 3 230 </a:t>
            </a:r>
            <a:r>
              <a:rPr lang="hu-HU" dirty="0" err="1" smtClean="0"/>
              <a:t>to</a:t>
            </a:r>
            <a:r>
              <a:rPr lang="hu-HU" dirty="0" smtClean="0"/>
              <a:t>/év</a:t>
            </a:r>
          </a:p>
          <a:p>
            <a:pPr>
              <a:buNone/>
            </a:pPr>
            <a:r>
              <a:rPr lang="hu-HU" dirty="0"/>
              <a:t>	</a:t>
            </a:r>
            <a:r>
              <a:rPr lang="hu-HU" dirty="0" smtClean="0"/>
              <a:t>	             </a:t>
            </a:r>
            <a:r>
              <a:rPr lang="hu-HU" dirty="0" smtClean="0"/>
              <a:t>∑  </a:t>
            </a:r>
            <a:r>
              <a:rPr lang="hu-HU" b="1" dirty="0" smtClean="0"/>
              <a:t>kínálat</a:t>
            </a:r>
            <a:r>
              <a:rPr lang="hu-HU" dirty="0" smtClean="0"/>
              <a:t> :     (+)    </a:t>
            </a:r>
            <a:r>
              <a:rPr lang="hu-HU" b="1" u="sng" dirty="0" smtClean="0"/>
              <a:t>4 200  -   4 500 </a:t>
            </a:r>
            <a:r>
              <a:rPr lang="hu-HU" u="sng" dirty="0" err="1" smtClean="0"/>
              <a:t>to</a:t>
            </a:r>
            <a:r>
              <a:rPr lang="hu-HU" u="sng" dirty="0" smtClean="0"/>
              <a:t>/év</a:t>
            </a:r>
          </a:p>
          <a:p>
            <a:pPr>
              <a:buNone/>
            </a:pPr>
            <a:endParaRPr lang="hu-HU" u="sng" dirty="0" smtClean="0"/>
          </a:p>
          <a:p>
            <a:pPr>
              <a:buNone/>
            </a:pPr>
            <a:r>
              <a:rPr lang="hu-HU" dirty="0" smtClean="0"/>
              <a:t>„</a:t>
            </a:r>
            <a:r>
              <a:rPr lang="hu-HU" b="1" i="1" u="sng" dirty="0" smtClean="0"/>
              <a:t>Asztalos-paradoxon</a:t>
            </a:r>
            <a:r>
              <a:rPr lang="hu-HU" dirty="0" smtClean="0"/>
              <a:t>”=</a:t>
            </a:r>
            <a:r>
              <a:rPr lang="hu-HU" u="sng" dirty="0" smtClean="0"/>
              <a:t>30 %-os </a:t>
            </a:r>
            <a:r>
              <a:rPr lang="hu-HU" dirty="0" smtClean="0"/>
              <a:t>(900-1300 </a:t>
            </a:r>
            <a:r>
              <a:rPr lang="hu-HU" dirty="0" err="1" smtClean="0"/>
              <a:t>to</a:t>
            </a:r>
            <a:r>
              <a:rPr lang="hu-HU" dirty="0" smtClean="0"/>
              <a:t>) = </a:t>
            </a:r>
            <a:r>
              <a:rPr lang="hu-HU" b="1" u="sng" dirty="0" smtClean="0"/>
              <a:t>túltermelés</a:t>
            </a:r>
            <a:r>
              <a:rPr lang="hu-HU" dirty="0" smtClean="0"/>
              <a:t> és  mégis:  </a:t>
            </a:r>
            <a:r>
              <a:rPr lang="hu-HU" b="1" u="sng" dirty="0" smtClean="0"/>
              <a:t>áremelkedés</a:t>
            </a:r>
            <a:r>
              <a:rPr lang="hu-HU" dirty="0" smtClean="0"/>
              <a:t>  ?!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(c) TPT &amp; ALGY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7BB52-5DBF-4D9E-9C16-DC28139B4667}" type="slidenum">
              <a:rPr lang="hu-HU" smtClean="0"/>
              <a:t>10</a:t>
            </a:fld>
            <a:endParaRPr lang="hu-H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3. </a:t>
            </a:r>
            <a:r>
              <a:rPr lang="hu-HU" b="1" u="sng" dirty="0" smtClean="0"/>
              <a:t>Az aranypiac meghatározó tényezői </a:t>
            </a:r>
            <a:br>
              <a:rPr lang="hu-HU" b="1" u="sng" dirty="0" smtClean="0"/>
            </a:br>
            <a:r>
              <a:rPr lang="hu-HU" sz="2200" dirty="0" smtClean="0"/>
              <a:t>(folyt. 2.)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hu-HU" dirty="0" smtClean="0"/>
              <a:t>A „</a:t>
            </a:r>
            <a:r>
              <a:rPr lang="hu-HU" b="1" dirty="0" smtClean="0"/>
              <a:t>MEGOLDÁS</a:t>
            </a:r>
            <a:r>
              <a:rPr lang="hu-HU" dirty="0" smtClean="0"/>
              <a:t>”: az „</a:t>
            </a:r>
            <a:r>
              <a:rPr lang="hu-HU" b="1" i="1" u="sng" dirty="0" smtClean="0"/>
              <a:t>aranyba menekülés</a:t>
            </a:r>
            <a:r>
              <a:rPr lang="hu-HU" dirty="0" smtClean="0"/>
              <a:t>”=</a:t>
            </a:r>
          </a:p>
          <a:p>
            <a:pPr>
              <a:buNone/>
            </a:pPr>
            <a:r>
              <a:rPr lang="hu-HU" dirty="0" smtClean="0"/>
              <a:t>1. </a:t>
            </a:r>
            <a:r>
              <a:rPr lang="hu-HU" b="1" dirty="0" smtClean="0"/>
              <a:t>Biztonság </a:t>
            </a:r>
            <a:r>
              <a:rPr lang="hu-HU" dirty="0" smtClean="0"/>
              <a:t>(fizikai):700 &gt;1600 </a:t>
            </a:r>
            <a:r>
              <a:rPr lang="hu-HU" dirty="0" err="1" smtClean="0"/>
              <a:t>to</a:t>
            </a:r>
            <a:r>
              <a:rPr lang="hu-HU" dirty="0" smtClean="0"/>
              <a:t>= + 900 </a:t>
            </a:r>
            <a:r>
              <a:rPr lang="hu-HU" dirty="0" err="1" smtClean="0"/>
              <a:t>to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2. </a:t>
            </a:r>
            <a:r>
              <a:rPr lang="hu-HU" b="1" dirty="0"/>
              <a:t>S</a:t>
            </a:r>
            <a:r>
              <a:rPr lang="hu-HU" b="1" dirty="0" smtClean="0"/>
              <a:t>pekuláció </a:t>
            </a:r>
            <a:r>
              <a:rPr lang="hu-HU" dirty="0" smtClean="0"/>
              <a:t> (ETF):    0 &gt;&gt; 600 &gt;&gt;   + 100 </a:t>
            </a:r>
            <a:r>
              <a:rPr lang="hu-HU" dirty="0" err="1" smtClean="0"/>
              <a:t>to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3. </a:t>
            </a:r>
            <a:r>
              <a:rPr lang="hu-HU" b="1" dirty="0" smtClean="0"/>
              <a:t>Központi bankok:</a:t>
            </a:r>
            <a:r>
              <a:rPr lang="hu-HU" dirty="0" smtClean="0"/>
              <a:t>                            </a:t>
            </a:r>
            <a:r>
              <a:rPr lang="hu-HU" u="sng" dirty="0" smtClean="0"/>
              <a:t>+ 500 </a:t>
            </a:r>
            <a:r>
              <a:rPr lang="hu-HU" u="sng" dirty="0" err="1" smtClean="0"/>
              <a:t>to</a:t>
            </a:r>
            <a:endParaRPr lang="hu-HU" u="sng" dirty="0" smtClean="0"/>
          </a:p>
          <a:p>
            <a:pPr>
              <a:buNone/>
            </a:pPr>
            <a:r>
              <a:rPr lang="hu-HU" dirty="0" smtClean="0"/>
              <a:t>		∑  </a:t>
            </a:r>
            <a:r>
              <a:rPr lang="hu-HU" b="1" u="sng" dirty="0" smtClean="0"/>
              <a:t>Többlet-kereslet</a:t>
            </a:r>
            <a:r>
              <a:rPr lang="hu-HU" dirty="0" smtClean="0"/>
              <a:t>:		    </a:t>
            </a:r>
            <a:r>
              <a:rPr lang="hu-HU" sz="3600" b="1" dirty="0" smtClean="0"/>
              <a:t>1 500 </a:t>
            </a:r>
            <a:r>
              <a:rPr lang="hu-HU" dirty="0" err="1" smtClean="0"/>
              <a:t>to</a:t>
            </a:r>
            <a:r>
              <a:rPr lang="hu-HU" dirty="0" smtClean="0"/>
              <a:t>/év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&gt;&gt;  2008. után felszívják a kínálatot, sőt …. Miért?</a:t>
            </a:r>
          </a:p>
          <a:p>
            <a:pPr>
              <a:buNone/>
            </a:pPr>
            <a:r>
              <a:rPr lang="hu-HU" dirty="0" smtClean="0"/>
              <a:t>„kicsiny piac” (230 Mrd $/év), szervezett (LBMA),</a:t>
            </a:r>
          </a:p>
          <a:p>
            <a:pPr>
              <a:buNone/>
            </a:pPr>
            <a:r>
              <a:rPr lang="hu-HU" dirty="0" smtClean="0"/>
              <a:t>+ mindenki érdekelt a stabilitásban, </a:t>
            </a:r>
          </a:p>
          <a:p>
            <a:pPr>
              <a:buNone/>
            </a:pPr>
            <a:r>
              <a:rPr lang="hu-HU" dirty="0"/>
              <a:t> </a:t>
            </a:r>
            <a:r>
              <a:rPr lang="hu-HU" dirty="0" smtClean="0"/>
              <a:t>  senki sem bánja az áremelkedést…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(c) TPT &amp; ALGY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7BB52-5DBF-4D9E-9C16-DC28139B4667}" type="slidenum">
              <a:rPr lang="hu-HU" smtClean="0"/>
              <a:t>11</a:t>
            </a:fld>
            <a:endParaRPr lang="hu-H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3. </a:t>
            </a:r>
            <a:r>
              <a:rPr lang="hu-HU" b="1" u="sng" dirty="0" smtClean="0"/>
              <a:t>Az aranypiac meghatározó tényezői </a:t>
            </a:r>
            <a:br>
              <a:rPr lang="hu-HU" b="1" u="sng" dirty="0" smtClean="0"/>
            </a:br>
            <a:r>
              <a:rPr lang="hu-HU" sz="2200" dirty="0" smtClean="0"/>
              <a:t>(folyt. 3.)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hu-HU" b="1" dirty="0" smtClean="0"/>
              <a:t>III.   A   „+</a:t>
            </a:r>
            <a:r>
              <a:rPr lang="hu-HU" b="1" i="1" u="sng" dirty="0" smtClean="0"/>
              <a:t>Vásárlók”</a:t>
            </a:r>
          </a:p>
          <a:p>
            <a:pPr>
              <a:buNone/>
            </a:pPr>
            <a:r>
              <a:rPr lang="hu-HU" b="1" i="1" dirty="0" smtClean="0"/>
              <a:t>„Nagyok”:</a:t>
            </a:r>
            <a:r>
              <a:rPr lang="hu-HU" dirty="0" smtClean="0"/>
              <a:t> Kína, Oroszország,  Kazahsztán, + India, Törökország, Mexikó stb.</a:t>
            </a:r>
          </a:p>
          <a:p>
            <a:pPr>
              <a:buNone/>
            </a:pPr>
            <a:r>
              <a:rPr lang="hu-HU" b="1" dirty="0" smtClean="0"/>
              <a:t>Eddigi   világ össztermelés</a:t>
            </a:r>
            <a:r>
              <a:rPr lang="hu-HU" dirty="0" smtClean="0"/>
              <a:t>: kb. </a:t>
            </a:r>
            <a:r>
              <a:rPr lang="hu-HU" b="1" u="sng" dirty="0" smtClean="0"/>
              <a:t>160 ezer tonna = </a:t>
            </a:r>
            <a:r>
              <a:rPr lang="hu-HU" dirty="0" smtClean="0"/>
              <a:t>(32 ezer </a:t>
            </a:r>
            <a:r>
              <a:rPr lang="hu-HU" dirty="0" err="1" smtClean="0"/>
              <a:t>to</a:t>
            </a:r>
            <a:r>
              <a:rPr lang="hu-HU" dirty="0" smtClean="0"/>
              <a:t> KB + 130 ezer magán)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Ebből: </a:t>
            </a:r>
            <a:r>
              <a:rPr lang="hu-HU" b="1" i="1" u="sng" dirty="0" smtClean="0"/>
              <a:t>jegybanki (IMF-)tartalékok</a:t>
            </a:r>
            <a:r>
              <a:rPr lang="hu-HU" dirty="0" smtClean="0"/>
              <a:t>:   </a:t>
            </a:r>
            <a:r>
              <a:rPr lang="hu-HU" b="1" u="sng" dirty="0" smtClean="0"/>
              <a:t>31,5 ezer tonna</a:t>
            </a:r>
            <a:r>
              <a:rPr lang="hu-HU" dirty="0" smtClean="0"/>
              <a:t> =  ∑15-20 % </a:t>
            </a:r>
            <a:r>
              <a:rPr lang="hu-HU" dirty="0" err="1" smtClean="0"/>
              <a:t>-a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7 ország </a:t>
            </a:r>
            <a:r>
              <a:rPr lang="hu-HU" b="1" dirty="0" smtClean="0"/>
              <a:t>&gt; 1000 </a:t>
            </a:r>
            <a:r>
              <a:rPr lang="hu-HU" b="1" dirty="0" err="1" smtClean="0"/>
              <a:t>to</a:t>
            </a:r>
            <a:r>
              <a:rPr lang="hu-HU" dirty="0" smtClean="0"/>
              <a:t>.= USA, NSZK, IMF, Olasz, Francia, Kína, Svájc</a:t>
            </a:r>
          </a:p>
          <a:p>
            <a:pPr>
              <a:buNone/>
            </a:pPr>
            <a:r>
              <a:rPr lang="hu-HU" b="1" u="sng" dirty="0" err="1" smtClean="0"/>
              <a:t>Mo</a:t>
            </a:r>
            <a:r>
              <a:rPr lang="hu-HU" dirty="0" smtClean="0"/>
              <a:t>: 88. helyen, 1986: 72 </a:t>
            </a:r>
            <a:r>
              <a:rPr lang="hu-HU" dirty="0" err="1" smtClean="0"/>
              <a:t>to</a:t>
            </a:r>
            <a:r>
              <a:rPr lang="hu-HU" dirty="0" smtClean="0"/>
              <a:t>., 2010: 3,1 </a:t>
            </a:r>
            <a:r>
              <a:rPr lang="hu-HU" dirty="0" err="1" smtClean="0"/>
              <a:t>to</a:t>
            </a:r>
            <a:r>
              <a:rPr lang="hu-HU" dirty="0" smtClean="0"/>
              <a:t>. (∑tart. 0,4 %) =</a:t>
            </a:r>
          </a:p>
          <a:p>
            <a:pPr>
              <a:buNone/>
            </a:pPr>
            <a:r>
              <a:rPr lang="hu-HU" dirty="0" smtClean="0"/>
              <a:t>       = mögöttünk: Albán, Mongol = + </a:t>
            </a:r>
            <a:r>
              <a:rPr lang="hu-HU" b="1" i="1" dirty="0" smtClean="0"/>
              <a:t>900</a:t>
            </a:r>
            <a:r>
              <a:rPr lang="hu-HU" b="1" i="1" dirty="0" smtClean="0"/>
              <a:t> Mrd Ft </a:t>
            </a:r>
            <a:r>
              <a:rPr lang="hu-HU" dirty="0" smtClean="0"/>
              <a:t>= GDP + 3%-a</a:t>
            </a:r>
          </a:p>
          <a:p>
            <a:pPr>
              <a:buNone/>
            </a:pPr>
            <a:endParaRPr lang="hu-HU" b="1" dirty="0" smtClean="0"/>
          </a:p>
          <a:p>
            <a:pPr>
              <a:buNone/>
            </a:pPr>
            <a:r>
              <a:rPr lang="hu-HU" b="1" dirty="0" smtClean="0"/>
              <a:t>Tartalékon belül</a:t>
            </a:r>
            <a:r>
              <a:rPr lang="hu-HU" dirty="0" smtClean="0"/>
              <a:t> az arany: világ-átlag=   </a:t>
            </a:r>
            <a:r>
              <a:rPr lang="hu-HU" sz="4100" b="1" u="sng" dirty="0" smtClean="0"/>
              <a:t>10,2 % </a:t>
            </a:r>
            <a:r>
              <a:rPr lang="hu-HU" sz="4100" dirty="0" smtClean="0"/>
              <a:t>, de</a:t>
            </a:r>
          </a:p>
          <a:p>
            <a:pPr>
              <a:buNone/>
            </a:pPr>
            <a:r>
              <a:rPr lang="hu-HU" sz="4100" dirty="0" smtClean="0"/>
              <a:t> </a:t>
            </a:r>
            <a:r>
              <a:rPr lang="hu-HU" sz="4100" b="1" u="sng" dirty="0" smtClean="0"/>
              <a:t>EU+ECB+IMF</a:t>
            </a:r>
            <a:r>
              <a:rPr lang="hu-HU" sz="4100" dirty="0" smtClean="0"/>
              <a:t> =  13 600 </a:t>
            </a:r>
            <a:r>
              <a:rPr lang="hu-HU" sz="4100" dirty="0" err="1" smtClean="0"/>
              <a:t>to</a:t>
            </a:r>
            <a:r>
              <a:rPr lang="hu-HU" sz="4100" dirty="0" smtClean="0"/>
              <a:t> = ∑</a:t>
            </a:r>
            <a:r>
              <a:rPr lang="hu-HU" sz="4100" dirty="0" smtClean="0"/>
              <a:t>KB</a:t>
            </a:r>
            <a:r>
              <a:rPr lang="hu-HU" sz="4100" dirty="0" smtClean="0"/>
              <a:t>-tartalékok alig  </a:t>
            </a:r>
            <a:r>
              <a:rPr lang="hu-HU" sz="4100" b="1" u="sng" dirty="0" smtClean="0"/>
              <a:t>40 %-a</a:t>
            </a:r>
          </a:p>
          <a:p>
            <a:pPr>
              <a:buNone/>
            </a:pPr>
            <a:r>
              <a:rPr lang="hu-HU" dirty="0" smtClean="0"/>
              <a:t>50-60 %:NSZK, Olaszország, Franciaország, Hollandia, Ausztria és  Szlovákia</a:t>
            </a:r>
          </a:p>
          <a:p>
            <a:pPr>
              <a:buNone/>
            </a:pPr>
            <a:r>
              <a:rPr lang="hu-HU" dirty="0" smtClean="0"/>
              <a:t>&lt;10 %: Kína, Japán, Oroszország, India, Tajvan, Szaúd-Arábia,  Szingapúr = </a:t>
            </a:r>
          </a:p>
          <a:p>
            <a:pPr>
              <a:buNone/>
            </a:pPr>
            <a:r>
              <a:rPr lang="hu-HU" b="1" dirty="0" smtClean="0"/>
              <a:t>=  </a:t>
            </a:r>
            <a:r>
              <a:rPr lang="hu-HU" b="1" dirty="0" smtClean="0"/>
              <a:t>akiknek van pénzük,  </a:t>
            </a:r>
            <a:r>
              <a:rPr lang="hu-HU" b="1" dirty="0" err="1" smtClean="0"/>
              <a:t>FM-többletük</a:t>
            </a:r>
            <a:r>
              <a:rPr lang="hu-HU" dirty="0" smtClean="0"/>
              <a:t>…</a:t>
            </a:r>
          </a:p>
          <a:p>
            <a:pPr>
              <a:buNone/>
            </a:pPr>
            <a:r>
              <a:rPr lang="hu-HU" dirty="0" smtClean="0"/>
              <a:t>&gt;&gt;„</a:t>
            </a:r>
            <a:r>
              <a:rPr lang="hu-HU" b="1" u="sng" dirty="0" smtClean="0"/>
              <a:t>Fejlettekné</a:t>
            </a:r>
            <a:r>
              <a:rPr lang="hu-HU" dirty="0" smtClean="0"/>
              <a:t>l” + „</a:t>
            </a:r>
            <a:r>
              <a:rPr lang="hu-HU" b="1" u="sng" dirty="0" smtClean="0"/>
              <a:t>Vásárlóknál</a:t>
            </a:r>
            <a:r>
              <a:rPr lang="hu-HU" dirty="0" smtClean="0"/>
              <a:t>”: </a:t>
            </a:r>
            <a:r>
              <a:rPr lang="hu-HU" b="1" dirty="0" smtClean="0"/>
              <a:t>senkinek sem érdeke</a:t>
            </a:r>
            <a:r>
              <a:rPr lang="hu-HU" dirty="0" smtClean="0"/>
              <a:t>, hogy essen az aranyár!</a:t>
            </a:r>
            <a:endParaRPr lang="hu-HU" dirty="0" smtClean="0"/>
          </a:p>
          <a:p>
            <a:pPr>
              <a:buNone/>
            </a:pP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(c) TPT &amp; ALGY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7BB52-5DBF-4D9E-9C16-DC28139B4667}" type="slidenum">
              <a:rPr lang="hu-HU" smtClean="0"/>
              <a:t>12</a:t>
            </a:fld>
            <a:endParaRPr lang="hu-H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3. </a:t>
            </a:r>
            <a:r>
              <a:rPr lang="hu-HU" b="1" u="sng" dirty="0" smtClean="0"/>
              <a:t>Az aranypiac meghatározó tényezői </a:t>
            </a:r>
            <a:br>
              <a:rPr lang="hu-HU" b="1" u="sng" dirty="0" smtClean="0"/>
            </a:br>
            <a:r>
              <a:rPr lang="hu-HU" sz="2200" dirty="0" smtClean="0"/>
              <a:t>(folyt. 4.)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u-HU" dirty="0" smtClean="0"/>
              <a:t>„</a:t>
            </a:r>
            <a:r>
              <a:rPr lang="hu-HU" b="1" u="sng" dirty="0" smtClean="0"/>
              <a:t>Nagy-fogyasztók”</a:t>
            </a:r>
            <a:r>
              <a:rPr lang="hu-HU" dirty="0" smtClean="0"/>
              <a:t>   </a:t>
            </a:r>
            <a:r>
              <a:rPr lang="hu-HU" sz="2000" dirty="0" smtClean="0"/>
              <a:t>(2011</a:t>
            </a:r>
            <a:r>
              <a:rPr lang="hu-HU" dirty="0" smtClean="0"/>
              <a:t>): India (933), Nagy-Kína (833), Európa (375), Közel-Kelet (200),USA (195), Török (144) Thai (109) + „fejlődők jegybankjai (440) =  </a:t>
            </a:r>
            <a:r>
              <a:rPr lang="hu-HU" b="1" u="sng" dirty="0" smtClean="0"/>
              <a:t>EU + USA = 13 % </a:t>
            </a:r>
            <a:r>
              <a:rPr lang="hu-HU" b="1" dirty="0" smtClean="0"/>
              <a:t>= </a:t>
            </a:r>
          </a:p>
          <a:p>
            <a:pPr>
              <a:buNone/>
            </a:pPr>
            <a:endParaRPr lang="hu-HU" b="1" dirty="0" smtClean="0"/>
          </a:p>
          <a:p>
            <a:pPr>
              <a:buNone/>
            </a:pPr>
            <a:r>
              <a:rPr lang="hu-HU" b="1" dirty="0" smtClean="0"/>
              <a:t>= </a:t>
            </a:r>
            <a:r>
              <a:rPr lang="hu-HU" b="1" u="sng" dirty="0" smtClean="0"/>
              <a:t>Termelésben</a:t>
            </a:r>
            <a:r>
              <a:rPr lang="hu-HU" dirty="0" smtClean="0"/>
              <a:t> és </a:t>
            </a:r>
            <a:r>
              <a:rPr lang="hu-HU" b="1" u="sng" dirty="0" smtClean="0"/>
              <a:t>fogyasztásban</a:t>
            </a:r>
          </a:p>
          <a:p>
            <a:pPr>
              <a:buNone/>
            </a:pPr>
            <a:r>
              <a:rPr lang="hu-HU" b="1" dirty="0"/>
              <a:t> </a:t>
            </a:r>
            <a:r>
              <a:rPr lang="hu-HU" b="1" dirty="0" smtClean="0"/>
              <a:t> 		már </a:t>
            </a:r>
            <a:r>
              <a:rPr lang="hu-HU" dirty="0" smtClean="0"/>
              <a:t> a „fejlődő” világ dominál,   de:</a:t>
            </a:r>
          </a:p>
          <a:p>
            <a:pPr>
              <a:buNone/>
            </a:pPr>
            <a:r>
              <a:rPr lang="hu-HU" dirty="0"/>
              <a:t>=</a:t>
            </a:r>
            <a:r>
              <a:rPr lang="hu-HU" dirty="0" smtClean="0"/>
              <a:t> </a:t>
            </a:r>
            <a:r>
              <a:rPr lang="hu-HU" b="1" u="sng" dirty="0" smtClean="0"/>
              <a:t>forgalmazás</a:t>
            </a:r>
            <a:r>
              <a:rPr lang="hu-HU" dirty="0" smtClean="0"/>
              <a:t> és </a:t>
            </a:r>
            <a:r>
              <a:rPr lang="hu-HU" b="1" u="sng" dirty="0" smtClean="0"/>
              <a:t>tartalékban</a:t>
            </a:r>
            <a:r>
              <a:rPr lang="hu-HU" dirty="0" smtClean="0"/>
              <a:t> </a:t>
            </a:r>
          </a:p>
          <a:p>
            <a:pPr>
              <a:buNone/>
            </a:pPr>
            <a:r>
              <a:rPr lang="hu-HU" b="1" dirty="0"/>
              <a:t>	</a:t>
            </a:r>
            <a:r>
              <a:rPr lang="hu-HU" b="1" dirty="0" smtClean="0"/>
              <a:t>	még</a:t>
            </a:r>
            <a:r>
              <a:rPr lang="hu-HU" dirty="0" smtClean="0"/>
              <a:t>  a  „fejlett”!</a:t>
            </a:r>
          </a:p>
          <a:p>
            <a:pPr>
              <a:buNone/>
            </a:pPr>
            <a:endParaRPr lang="hu-HU" b="1" u="sng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(c) TPT &amp; ALGY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7BB52-5DBF-4D9E-9C16-DC28139B4667}" type="slidenum">
              <a:rPr lang="hu-HU" smtClean="0"/>
              <a:t>13</a:t>
            </a:fld>
            <a:endParaRPr lang="hu-H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3. </a:t>
            </a:r>
            <a:r>
              <a:rPr lang="hu-HU" b="1" u="sng" dirty="0" smtClean="0"/>
              <a:t>Az aranypiac meghatározó tényezői </a:t>
            </a:r>
            <a:br>
              <a:rPr lang="hu-HU" b="1" u="sng" dirty="0" smtClean="0"/>
            </a:br>
            <a:r>
              <a:rPr lang="hu-HU" sz="2200" dirty="0" smtClean="0"/>
              <a:t>(folyt. 5.)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dirty="0" smtClean="0"/>
              <a:t>IV. </a:t>
            </a:r>
            <a:r>
              <a:rPr lang="hu-HU" b="1" u="sng" dirty="0" smtClean="0"/>
              <a:t>Kína </a:t>
            </a:r>
            <a:r>
              <a:rPr lang="hu-HU" sz="1800" dirty="0" smtClean="0"/>
              <a:t>(2012): </a:t>
            </a:r>
          </a:p>
          <a:p>
            <a:pPr>
              <a:buFontTx/>
              <a:buChar char="-"/>
            </a:pPr>
            <a:r>
              <a:rPr lang="hu-HU" sz="1800" dirty="0" smtClean="0"/>
              <a:t>a világ </a:t>
            </a:r>
            <a:r>
              <a:rPr lang="hu-HU" sz="1800" b="1" dirty="0" smtClean="0"/>
              <a:t>legnagyobb</a:t>
            </a:r>
            <a:r>
              <a:rPr lang="hu-HU" sz="1800" dirty="0" smtClean="0"/>
              <a:t> termelője (355) &amp; fogyasztója (1000)</a:t>
            </a:r>
          </a:p>
          <a:p>
            <a:pPr>
              <a:buFontTx/>
              <a:buChar char="-"/>
            </a:pPr>
            <a:r>
              <a:rPr lang="hu-HU" sz="1800" b="1" dirty="0"/>
              <a:t>d</a:t>
            </a:r>
            <a:r>
              <a:rPr lang="hu-HU" sz="1800" b="1" dirty="0" smtClean="0"/>
              <a:t>evizatartalékai</a:t>
            </a:r>
            <a:r>
              <a:rPr lang="hu-HU" sz="1800" dirty="0" smtClean="0"/>
              <a:t> 3190 ezer Mrd USD &gt;&gt; 2/3 dollár-denominált : </a:t>
            </a:r>
            <a:r>
              <a:rPr lang="hu-HU" sz="2800" b="1" u="sng" dirty="0" smtClean="0"/>
              <a:t>2000 Mrd $</a:t>
            </a:r>
          </a:p>
          <a:p>
            <a:pPr>
              <a:buNone/>
            </a:pPr>
            <a:r>
              <a:rPr lang="hu-HU" sz="1800" dirty="0" smtClean="0"/>
              <a:t>&gt;&gt; </a:t>
            </a:r>
            <a:r>
              <a:rPr lang="hu-HU" sz="1800" b="1" dirty="0" smtClean="0"/>
              <a:t>meneküljön a jegybank </a:t>
            </a:r>
            <a:r>
              <a:rPr lang="hu-HU" sz="1800" dirty="0" smtClean="0"/>
              <a:t>….      bármibe, ill. már nem euróba, </a:t>
            </a:r>
            <a:r>
              <a:rPr lang="hu-HU" sz="1800" dirty="0" err="1" smtClean="0"/>
              <a:t>SFR-be</a:t>
            </a:r>
            <a:endParaRPr lang="hu-HU" sz="1800" dirty="0" smtClean="0"/>
          </a:p>
          <a:p>
            <a:pPr>
              <a:buFontTx/>
              <a:buChar char="-"/>
            </a:pPr>
            <a:r>
              <a:rPr lang="hu-HU" sz="1800" dirty="0" smtClean="0"/>
              <a:t>erős belső inflációs nyomás </a:t>
            </a:r>
          </a:p>
          <a:p>
            <a:pPr>
              <a:buNone/>
            </a:pPr>
            <a:r>
              <a:rPr lang="hu-HU" sz="1800" dirty="0" smtClean="0"/>
              <a:t>&gt;&gt;  2003:liberalizálás, 2009: arany-automata, 2011: helyi, 2012: regionális arany-tőzsde = </a:t>
            </a:r>
            <a:r>
              <a:rPr lang="hu-HU" sz="1800" b="1" dirty="0" smtClean="0"/>
              <a:t>meneküljön a lakosság</a:t>
            </a:r>
            <a:r>
              <a:rPr lang="hu-HU" sz="1800" dirty="0" smtClean="0"/>
              <a:t>…  inkább aranyba, mint másba…</a:t>
            </a:r>
          </a:p>
          <a:p>
            <a:pPr lvl="0">
              <a:buNone/>
            </a:pPr>
            <a:r>
              <a:rPr lang="hu-HU" sz="1800" dirty="0" smtClean="0"/>
              <a:t>=  </a:t>
            </a:r>
            <a:r>
              <a:rPr lang="hu-HU" sz="1800" b="1" u="sng" dirty="0" smtClean="0"/>
              <a:t>10 %-os tartalékhoz még vehet</a:t>
            </a:r>
            <a:r>
              <a:rPr lang="hu-HU" sz="1800" dirty="0" smtClean="0"/>
              <a:t>: </a:t>
            </a:r>
            <a:r>
              <a:rPr lang="hu-HU" sz="1600" b="1" dirty="0" smtClean="0"/>
              <a:t>Kína</a:t>
            </a:r>
            <a:r>
              <a:rPr lang="hu-HU" sz="1600" dirty="0" smtClean="0"/>
              <a:t>: 7-8000 tonnát = </a:t>
            </a:r>
            <a:r>
              <a:rPr lang="hu-HU" sz="2000" b="1" u="sng" dirty="0" smtClean="0"/>
              <a:t>5 -6  éves többletet </a:t>
            </a:r>
            <a:r>
              <a:rPr lang="hu-HU" sz="1600" b="1" u="sng" dirty="0" smtClean="0"/>
              <a:t>felszív!</a:t>
            </a:r>
            <a:endParaRPr lang="hu-HU" sz="1600" dirty="0" smtClean="0"/>
          </a:p>
          <a:p>
            <a:pPr>
              <a:buNone/>
            </a:pPr>
            <a:r>
              <a:rPr lang="hu-HU" sz="1800" dirty="0" smtClean="0"/>
              <a:t>= </a:t>
            </a:r>
            <a:r>
              <a:rPr lang="hu-HU" sz="1800" b="1" dirty="0" smtClean="0"/>
              <a:t>+ 8</a:t>
            </a:r>
            <a:r>
              <a:rPr lang="hu-HU" sz="1800" b="1" dirty="0" smtClean="0"/>
              <a:t> országgal együtt</a:t>
            </a:r>
            <a:r>
              <a:rPr lang="hu-HU" sz="1800" dirty="0" smtClean="0"/>
              <a:t> (Japán, Oroszország, India,Tajvan, </a:t>
            </a:r>
            <a:r>
              <a:rPr lang="hu-HU" sz="1800" dirty="0" err="1" smtClean="0"/>
              <a:t>Szaud</a:t>
            </a:r>
            <a:r>
              <a:rPr lang="hu-HU" sz="1800" dirty="0" smtClean="0"/>
              <a:t> </a:t>
            </a:r>
            <a:r>
              <a:rPr lang="hu-HU" sz="1800" dirty="0" err="1" smtClean="0"/>
              <a:t>Arábi</a:t>
            </a:r>
            <a:r>
              <a:rPr lang="hu-HU" sz="1800" dirty="0" smtClean="0"/>
              <a:t> ,Líbia, Szingapúr  Törökország) </a:t>
            </a:r>
            <a:r>
              <a:rPr lang="hu-HU" sz="1800" b="1" dirty="0" smtClean="0"/>
              <a:t>: </a:t>
            </a:r>
            <a:r>
              <a:rPr lang="hu-HU" sz="1800" dirty="0" smtClean="0"/>
              <a:t>+ 15,700 tonnát vehet =              </a:t>
            </a:r>
            <a:r>
              <a:rPr lang="hu-HU" sz="1800" b="1" u="sng" dirty="0" smtClean="0"/>
              <a:t>10-15 év többletét fel tudnák szívni</a:t>
            </a:r>
          </a:p>
          <a:p>
            <a:pPr>
              <a:buNone/>
            </a:pPr>
            <a:r>
              <a:rPr lang="hu-HU" sz="1800" b="1" u="sng" dirty="0" smtClean="0"/>
              <a:t>Aranypiac  „kérdése”</a:t>
            </a:r>
            <a:r>
              <a:rPr lang="hu-HU" sz="1800" b="1" dirty="0" smtClean="0"/>
              <a:t>:       1. Vegyen-e Kína  </a:t>
            </a:r>
            <a:r>
              <a:rPr lang="hu-HU" sz="1800" dirty="0" smtClean="0"/>
              <a:t>(+ (India és </a:t>
            </a:r>
            <a:r>
              <a:rPr lang="hu-HU" sz="1800" dirty="0" err="1" smtClean="0"/>
              <a:t>tsai</a:t>
            </a:r>
            <a:r>
              <a:rPr lang="hu-HU" sz="1800" dirty="0" smtClean="0"/>
              <a:t>)  ill.</a:t>
            </a:r>
          </a:p>
          <a:p>
            <a:pPr>
              <a:buNone/>
            </a:pPr>
            <a:r>
              <a:rPr lang="hu-HU" sz="1800" b="1" dirty="0" smtClean="0"/>
              <a:t> 		   	           2. döntsék-e együtt  össze </a:t>
            </a:r>
            <a:r>
              <a:rPr lang="hu-HU" sz="1800" dirty="0" smtClean="0"/>
              <a:t>az árakat?</a:t>
            </a:r>
            <a:endParaRPr lang="hu-HU" sz="18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(c) TPT &amp; ALGY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7BB52-5DBF-4D9E-9C16-DC28139B4667}" type="slidenum">
              <a:rPr lang="hu-HU" smtClean="0"/>
              <a:t>14</a:t>
            </a:fld>
            <a:endParaRPr lang="hu-H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3. </a:t>
            </a:r>
            <a:r>
              <a:rPr lang="hu-HU" b="1" u="sng" dirty="0" smtClean="0"/>
              <a:t>Az aranypiac meghatározó tényezői </a:t>
            </a:r>
            <a:br>
              <a:rPr lang="hu-HU" b="1" u="sng" dirty="0" smtClean="0"/>
            </a:br>
            <a:r>
              <a:rPr lang="hu-HU" sz="2200" dirty="0" smtClean="0"/>
              <a:t>(folyt. 6.)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u-HU" b="1" u="sng" dirty="0" smtClean="0"/>
              <a:t>Kína döntése</a:t>
            </a:r>
            <a:r>
              <a:rPr lang="hu-HU" dirty="0" smtClean="0"/>
              <a:t>: 1. Jegybanki tartalékot konvertálja</a:t>
            </a:r>
          </a:p>
          <a:p>
            <a:pPr>
              <a:buNone/>
            </a:pPr>
            <a:r>
              <a:rPr lang="hu-HU" dirty="0" smtClean="0"/>
              <a:t>          2. Fejleszti az aranyipart (XI. Ötéves Terv)</a:t>
            </a:r>
          </a:p>
          <a:p>
            <a:pPr>
              <a:buNone/>
            </a:pPr>
            <a:r>
              <a:rPr lang="hu-HU" dirty="0" smtClean="0"/>
              <a:t>      3. </a:t>
            </a:r>
            <a:r>
              <a:rPr lang="hu-HU" dirty="0" err="1" smtClean="0"/>
              <a:t>PBoC</a:t>
            </a:r>
            <a:r>
              <a:rPr lang="hu-HU" dirty="0" smtClean="0"/>
              <a:t> + 5 Minisztérium: </a:t>
            </a:r>
            <a:r>
              <a:rPr lang="hu-HU" dirty="0" err="1" smtClean="0"/>
              <a:t>Proposal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Development</a:t>
            </a:r>
            <a:r>
              <a:rPr lang="hu-HU" dirty="0" smtClean="0"/>
              <a:t> of GM</a:t>
            </a:r>
          </a:p>
          <a:p>
            <a:pPr>
              <a:buNone/>
            </a:pPr>
            <a:r>
              <a:rPr lang="hu-HU" dirty="0" smtClean="0"/>
              <a:t>&gt;&gt; 4. Legnagyobb eladó/vásárló: + </a:t>
            </a:r>
            <a:r>
              <a:rPr lang="hu-HU" b="1" u="sng" dirty="0" smtClean="0"/>
              <a:t>1000 tonna </a:t>
            </a:r>
            <a:r>
              <a:rPr lang="hu-HU" dirty="0" smtClean="0"/>
              <a:t>(55 M $/</a:t>
            </a:r>
            <a:r>
              <a:rPr lang="hu-HU" dirty="0" err="1" smtClean="0"/>
              <a:t>to</a:t>
            </a:r>
            <a:r>
              <a:rPr lang="hu-HU" dirty="0" smtClean="0"/>
              <a:t>)=</a:t>
            </a:r>
          </a:p>
          <a:p>
            <a:pPr>
              <a:buNone/>
            </a:pPr>
            <a:r>
              <a:rPr lang="hu-HU" dirty="0"/>
              <a:t>	</a:t>
            </a:r>
            <a:r>
              <a:rPr lang="hu-HU" dirty="0" smtClean="0"/>
              <a:t>=    </a:t>
            </a:r>
            <a:r>
              <a:rPr lang="hu-HU" dirty="0" smtClean="0"/>
              <a:t> 550 MRD USD   &gt;&gt;&lt;&lt;    2000 Mrd USD tartalék</a:t>
            </a:r>
          </a:p>
          <a:p>
            <a:pPr>
              <a:buNone/>
            </a:pPr>
            <a:r>
              <a:rPr lang="hu-HU" dirty="0" smtClean="0"/>
              <a:t>     =    </a:t>
            </a:r>
            <a:r>
              <a:rPr lang="hu-HU" b="1" u="sng" dirty="0" smtClean="0"/>
              <a:t>fokozatosan, óvatosan növeli a keresletét</a:t>
            </a:r>
          </a:p>
          <a:p>
            <a:pPr>
              <a:buNone/>
            </a:pPr>
            <a:r>
              <a:rPr lang="hu-HU" b="1" u="sng" dirty="0" smtClean="0"/>
              <a:t>Hasonló: </a:t>
            </a:r>
            <a:r>
              <a:rPr lang="hu-HU" dirty="0" smtClean="0"/>
              <a:t>Oroszország, Kazahsztán, Fülöp-szigetek, Törökország     	„</a:t>
            </a:r>
            <a:r>
              <a:rPr lang="hu-HU" dirty="0" err="1" smtClean="0"/>
              <a:t>overseas</a:t>
            </a:r>
            <a:r>
              <a:rPr lang="hu-HU" dirty="0" smtClean="0"/>
              <a:t>   </a:t>
            </a:r>
            <a:r>
              <a:rPr lang="hu-HU" dirty="0" err="1" smtClean="0"/>
              <a:t>chinese</a:t>
            </a:r>
            <a:r>
              <a:rPr lang="hu-HU" dirty="0" smtClean="0"/>
              <a:t>”</a:t>
            </a:r>
          </a:p>
          <a:p>
            <a:pPr>
              <a:buNone/>
            </a:pPr>
            <a:r>
              <a:rPr lang="hu-HU" b="1" dirty="0" smtClean="0"/>
              <a:t>Óriási befektetéseik </a:t>
            </a:r>
            <a:r>
              <a:rPr lang="hu-HU" dirty="0" smtClean="0"/>
              <a:t>az arany-iparba: Dél-Amerika (Peru, Chile), kínai gyarmatosítás,  </a:t>
            </a:r>
            <a:r>
              <a:rPr lang="hu-HU" dirty="0" err="1" smtClean="0"/>
              <a:t>recycling</a:t>
            </a:r>
            <a:r>
              <a:rPr lang="hu-HU" dirty="0" smtClean="0"/>
              <a:t>: Törökország, Olaszország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∑:  „</a:t>
            </a:r>
            <a:r>
              <a:rPr lang="hu-HU" b="1" u="sng" dirty="0" smtClean="0"/>
              <a:t>Fejlődőknél”:</a:t>
            </a:r>
            <a:r>
              <a:rPr lang="hu-HU" dirty="0" smtClean="0"/>
              <a:t>  </a:t>
            </a:r>
            <a:r>
              <a:rPr lang="hu-HU" b="1" u="sng" dirty="0" smtClean="0"/>
              <a:t>senkinek nem érdeke </a:t>
            </a:r>
            <a:r>
              <a:rPr lang="hu-HU" dirty="0" smtClean="0"/>
              <a:t>az aranyár esése… </a:t>
            </a:r>
          </a:p>
          <a:p>
            <a:pPr>
              <a:buNone/>
            </a:pPr>
            <a:r>
              <a:rPr lang="hu-HU" dirty="0" smtClean="0"/>
              <a:t>&gt;&lt;  ha kicsit emelkedik  az ár - nem létszükséglet…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(c) TPT &amp; ALGY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7BB52-5DBF-4D9E-9C16-DC28139B4667}" type="slidenum">
              <a:rPr lang="hu-HU" smtClean="0"/>
              <a:t>15</a:t>
            </a:fld>
            <a:endParaRPr lang="hu-H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u="sng" dirty="0" smtClean="0"/>
              <a:t>Az aranypiac meghatározó tényezői </a:t>
            </a:r>
            <a:br>
              <a:rPr lang="hu-HU" b="1" u="sng" dirty="0" smtClean="0"/>
            </a:br>
            <a:r>
              <a:rPr lang="hu-HU" sz="2200" dirty="0" smtClean="0"/>
              <a:t>(folyt. 7.)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hu-HU" dirty="0" smtClean="0"/>
              <a:t>V. </a:t>
            </a:r>
            <a:r>
              <a:rPr lang="hu-HU" b="1" u="sng" dirty="0" smtClean="0"/>
              <a:t>Meddig lesz </a:t>
            </a:r>
            <a:r>
              <a:rPr lang="hu-HU" dirty="0" smtClean="0"/>
              <a:t>termelés? </a:t>
            </a:r>
          </a:p>
          <a:p>
            <a:pPr>
              <a:buNone/>
            </a:pPr>
            <a:r>
              <a:rPr lang="hu-HU" dirty="0" smtClean="0"/>
              <a:t>Felkutatott: 55-60 ezer </a:t>
            </a:r>
            <a:r>
              <a:rPr lang="hu-HU" dirty="0" err="1" smtClean="0"/>
              <a:t>to</a:t>
            </a:r>
            <a:r>
              <a:rPr lang="hu-HU" dirty="0" smtClean="0"/>
              <a:t> &gt;&gt;&lt;&lt; 2600 </a:t>
            </a:r>
            <a:r>
              <a:rPr lang="hu-HU" dirty="0" err="1" smtClean="0"/>
              <a:t>to</a:t>
            </a:r>
            <a:r>
              <a:rPr lang="hu-HU" dirty="0" smtClean="0"/>
              <a:t>/év termelés</a:t>
            </a:r>
          </a:p>
          <a:p>
            <a:pPr>
              <a:buNone/>
            </a:pPr>
            <a:r>
              <a:rPr lang="hu-HU" dirty="0" smtClean="0"/>
              <a:t>= </a:t>
            </a:r>
            <a:r>
              <a:rPr lang="hu-HU" b="1" u="sng" dirty="0" smtClean="0"/>
              <a:t>20-25 évig </a:t>
            </a:r>
            <a:r>
              <a:rPr lang="hu-HU" dirty="0" smtClean="0"/>
              <a:t>= 2040, összesen: </a:t>
            </a:r>
            <a:r>
              <a:rPr lang="hu-HU" b="1" u="sng" dirty="0" smtClean="0"/>
              <a:t>220-230 ezer </a:t>
            </a:r>
            <a:r>
              <a:rPr lang="hu-HU" b="1" u="sng" dirty="0" err="1" smtClean="0"/>
              <a:t>to</a:t>
            </a:r>
            <a:r>
              <a:rPr lang="hu-HU" dirty="0"/>
              <a:t>.</a:t>
            </a:r>
            <a:endParaRPr lang="hu-HU" dirty="0" smtClean="0"/>
          </a:p>
          <a:p>
            <a:pPr>
              <a:buNone/>
            </a:pPr>
            <a:endParaRPr lang="hu-HU" dirty="0"/>
          </a:p>
          <a:p>
            <a:pPr>
              <a:buNone/>
            </a:pPr>
            <a:r>
              <a:rPr lang="hu-HU" dirty="0" smtClean="0"/>
              <a:t>„</a:t>
            </a:r>
            <a:r>
              <a:rPr lang="hu-HU" b="1" i="1" dirty="0" smtClean="0"/>
              <a:t>Meglepetés</a:t>
            </a:r>
            <a:r>
              <a:rPr lang="hu-HU" dirty="0" smtClean="0"/>
              <a:t>”: - Antarktisz</a:t>
            </a:r>
          </a:p>
          <a:p>
            <a:pPr>
              <a:buNone/>
            </a:pPr>
            <a:r>
              <a:rPr lang="hu-HU" dirty="0"/>
              <a:t>	</a:t>
            </a:r>
            <a:r>
              <a:rPr lang="hu-HU" dirty="0" smtClean="0"/>
              <a:t>	   	    - Tengervíz (15 ezer </a:t>
            </a:r>
            <a:r>
              <a:rPr lang="hu-HU" dirty="0" err="1" smtClean="0"/>
              <a:t>to</a:t>
            </a:r>
            <a:r>
              <a:rPr lang="hu-HU" dirty="0" smtClean="0"/>
              <a:t>)</a:t>
            </a:r>
          </a:p>
          <a:p>
            <a:pPr>
              <a:buNone/>
            </a:pPr>
            <a:r>
              <a:rPr lang="hu-HU" dirty="0"/>
              <a:t> </a:t>
            </a:r>
            <a:r>
              <a:rPr lang="hu-HU" dirty="0" smtClean="0"/>
              <a:t>                          - Mars (?!)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b="1" u="sng" dirty="0" smtClean="0"/>
              <a:t>Reálisan</a:t>
            </a:r>
            <a:r>
              <a:rPr lang="hu-HU" dirty="0" smtClean="0"/>
              <a:t>: „</a:t>
            </a:r>
            <a:r>
              <a:rPr lang="hu-HU" b="1" dirty="0" smtClean="0"/>
              <a:t>visszanyerés</a:t>
            </a:r>
            <a:r>
              <a:rPr lang="hu-HU" dirty="0" smtClean="0"/>
              <a:t>” megnőhet..</a:t>
            </a:r>
          </a:p>
          <a:p>
            <a:pPr>
              <a:buNone/>
            </a:pPr>
            <a:r>
              <a:rPr lang="hu-HU" dirty="0" smtClean="0"/>
              <a:t>= „Fejlettek” és „keresők” </a:t>
            </a:r>
            <a:r>
              <a:rPr lang="hu-HU" b="1" dirty="0" smtClean="0"/>
              <a:t>halmozzák fel!</a:t>
            </a:r>
            <a:endParaRPr lang="hu-HU" b="1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(c) TPT &amp; ALGY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7BB52-5DBF-4D9E-9C16-DC28139B4667}" type="slidenum">
              <a:rPr lang="hu-HU" smtClean="0"/>
              <a:t>16</a:t>
            </a:fld>
            <a:endParaRPr lang="hu-H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u="sng" dirty="0" smtClean="0"/>
              <a:t>Az aranypiac meghatározó tényezői </a:t>
            </a:r>
            <a:br>
              <a:rPr lang="hu-HU" b="1" u="sng" dirty="0" smtClean="0"/>
            </a:br>
            <a:r>
              <a:rPr lang="hu-HU" sz="2200" dirty="0" smtClean="0"/>
              <a:t>(folyt. 8.)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u-HU" dirty="0" smtClean="0"/>
              <a:t>VI. </a:t>
            </a:r>
            <a:r>
              <a:rPr lang="hu-HU" b="1" u="sng" dirty="0" smtClean="0"/>
              <a:t>Spekulációs nyereség</a:t>
            </a:r>
            <a:r>
              <a:rPr lang="hu-HU" dirty="0" smtClean="0"/>
              <a:t>: vigyázni a   számokkal!</a:t>
            </a:r>
          </a:p>
          <a:p>
            <a:pPr marL="514350" lvl="0" indent="-514350">
              <a:buAutoNum type="alphaUcParenR"/>
            </a:pPr>
            <a:r>
              <a:rPr lang="hu-HU" b="1" u="sng" dirty="0" smtClean="0"/>
              <a:t>Arany-befektetés  </a:t>
            </a:r>
            <a:r>
              <a:rPr lang="hu-HU" b="1" u="sng" dirty="0"/>
              <a:t>jövedelmezősége</a:t>
            </a:r>
            <a:r>
              <a:rPr lang="hu-HU" dirty="0"/>
              <a:t> </a:t>
            </a:r>
            <a:r>
              <a:rPr lang="hu-HU" dirty="0" smtClean="0"/>
              <a:t>: 1971 óta szabad piac, </a:t>
            </a:r>
          </a:p>
          <a:p>
            <a:pPr marL="514350" lvl="0" indent="-514350">
              <a:buNone/>
            </a:pPr>
            <a:r>
              <a:rPr lang="hu-HU" dirty="0"/>
              <a:t>	</a:t>
            </a:r>
            <a:r>
              <a:rPr lang="hu-HU" dirty="0" smtClean="0"/>
              <a:t>kínai  „</a:t>
            </a:r>
            <a:r>
              <a:rPr lang="hu-HU" dirty="0" err="1" smtClean="0"/>
              <a:t>libero</a:t>
            </a:r>
            <a:r>
              <a:rPr lang="hu-HU" dirty="0" smtClean="0"/>
              <a:t>” : 2003, Globális válság: 2008</a:t>
            </a:r>
            <a:endParaRPr lang="hu-HU" dirty="0"/>
          </a:p>
          <a:p>
            <a:pPr>
              <a:buNone/>
            </a:pPr>
            <a:r>
              <a:rPr lang="hu-HU" dirty="0" smtClean="0"/>
              <a:t>- 2000-2010 </a:t>
            </a:r>
            <a:r>
              <a:rPr lang="hu-HU" dirty="0"/>
              <a:t>okt. </a:t>
            </a:r>
            <a:r>
              <a:rPr lang="hu-HU" dirty="0" smtClean="0"/>
              <a:t> = + </a:t>
            </a:r>
            <a:r>
              <a:rPr lang="hu-HU" b="1" u="sng" dirty="0"/>
              <a:t>258,02  </a:t>
            </a:r>
            <a:r>
              <a:rPr lang="hu-HU" b="1" dirty="0"/>
              <a:t>%  </a:t>
            </a:r>
            <a:r>
              <a:rPr lang="hu-HU" b="1" dirty="0" smtClean="0"/>
              <a:t>=</a:t>
            </a:r>
            <a:r>
              <a:rPr lang="hu-HU" b="1" u="sng" dirty="0" smtClean="0"/>
              <a:t> </a:t>
            </a:r>
            <a:r>
              <a:rPr lang="hu-HU" b="1" u="sng" dirty="0"/>
              <a:t>8,96 %/év</a:t>
            </a:r>
            <a:endParaRPr lang="hu-HU" dirty="0"/>
          </a:p>
          <a:p>
            <a:pPr>
              <a:buNone/>
            </a:pPr>
            <a:r>
              <a:rPr lang="hu-HU" dirty="0"/>
              <a:t> </a:t>
            </a:r>
          </a:p>
          <a:p>
            <a:pPr lvl="0">
              <a:buNone/>
            </a:pPr>
            <a:r>
              <a:rPr lang="hu-HU" b="1" u="sng" dirty="0" smtClean="0"/>
              <a:t>B) Az </a:t>
            </a:r>
            <a:r>
              <a:rPr lang="hu-HU" b="1" u="sng" dirty="0"/>
              <a:t>elmúlt 110 év </a:t>
            </a:r>
            <a:r>
              <a:rPr lang="hu-HU" b="1" u="sng" dirty="0" smtClean="0"/>
              <a:t>hozamai </a:t>
            </a:r>
            <a:r>
              <a:rPr lang="hu-HU" b="1" u="sng" dirty="0"/>
              <a:t>(1900-2010</a:t>
            </a:r>
            <a:r>
              <a:rPr lang="hu-HU" b="1" u="sng" dirty="0" smtClean="0"/>
              <a:t>):</a:t>
            </a:r>
            <a:r>
              <a:rPr lang="hu-HU" dirty="0" smtClean="0"/>
              <a:t> Global </a:t>
            </a:r>
            <a:r>
              <a:rPr lang="hu-HU" dirty="0" err="1" smtClean="0"/>
              <a:t>Investment</a:t>
            </a:r>
            <a:r>
              <a:rPr lang="hu-HU" dirty="0" smtClean="0"/>
              <a:t> </a:t>
            </a:r>
            <a:r>
              <a:rPr lang="hu-HU" dirty="0" err="1" smtClean="0"/>
              <a:t>Yearbook</a:t>
            </a:r>
            <a:r>
              <a:rPr lang="hu-HU" dirty="0" smtClean="0"/>
              <a:t>  CSFB</a:t>
            </a:r>
            <a:endParaRPr lang="hu-HU" dirty="0"/>
          </a:p>
          <a:p>
            <a:pPr>
              <a:buNone/>
            </a:pPr>
            <a:r>
              <a:rPr lang="hu-HU" dirty="0"/>
              <a:t> </a:t>
            </a:r>
            <a:r>
              <a:rPr lang="hu-HU" dirty="0" smtClean="0"/>
              <a:t>	=</a:t>
            </a:r>
            <a:r>
              <a:rPr lang="hu-HU" b="1" i="1" dirty="0" smtClean="0"/>
              <a:t>Részvény </a:t>
            </a:r>
            <a:r>
              <a:rPr lang="hu-HU" b="1" i="1" dirty="0" err="1" smtClean="0"/>
              <a:t>nominál</a:t>
            </a:r>
            <a:r>
              <a:rPr lang="hu-HU" b="1" i="1" dirty="0"/>
              <a:t> </a:t>
            </a:r>
            <a:r>
              <a:rPr lang="hu-HU" b="1" i="1" dirty="0" smtClean="0"/>
              <a:t>8.6</a:t>
            </a:r>
            <a:r>
              <a:rPr lang="hu-HU" i="1" dirty="0" smtClean="0"/>
              <a:t>%</a:t>
            </a:r>
            <a:r>
              <a:rPr lang="hu-HU" dirty="0" smtClean="0"/>
              <a:t> ; </a:t>
            </a:r>
            <a:r>
              <a:rPr lang="hu-HU" i="1" dirty="0" smtClean="0"/>
              <a:t>Részvény reálhozam5.4</a:t>
            </a:r>
            <a:r>
              <a:rPr lang="hu-HU" i="1" dirty="0"/>
              <a:t>%</a:t>
            </a:r>
            <a:r>
              <a:rPr lang="hu-HU" dirty="0"/>
              <a:t> </a:t>
            </a:r>
            <a:r>
              <a:rPr lang="hu-HU" dirty="0" smtClean="0"/>
              <a:t>; </a:t>
            </a:r>
            <a:r>
              <a:rPr lang="hu-HU" b="1" i="1" dirty="0" smtClean="0"/>
              <a:t>Kötvény </a:t>
            </a:r>
            <a:r>
              <a:rPr lang="hu-HU" b="1" i="1" dirty="0" err="1"/>
              <a:t>nominál</a:t>
            </a:r>
            <a:r>
              <a:rPr lang="hu-HU" b="1" dirty="0"/>
              <a:t> </a:t>
            </a:r>
            <a:r>
              <a:rPr lang="hu-HU" b="1" i="1" dirty="0" smtClean="0"/>
              <a:t>4.7</a:t>
            </a:r>
            <a:r>
              <a:rPr lang="hu-HU" b="1" i="1" dirty="0"/>
              <a:t>%</a:t>
            </a:r>
            <a:r>
              <a:rPr lang="hu-HU" dirty="0"/>
              <a:t> </a:t>
            </a:r>
            <a:r>
              <a:rPr lang="hu-HU" dirty="0" smtClean="0"/>
              <a:t>; </a:t>
            </a:r>
            <a:r>
              <a:rPr lang="hu-HU" i="1" dirty="0" smtClean="0"/>
              <a:t>Kötvény </a:t>
            </a:r>
            <a:r>
              <a:rPr lang="hu-HU" i="1" dirty="0"/>
              <a:t>reálhozam</a:t>
            </a:r>
            <a:r>
              <a:rPr lang="hu-HU" dirty="0"/>
              <a:t> </a:t>
            </a:r>
            <a:r>
              <a:rPr lang="hu-HU" i="1" dirty="0" smtClean="0"/>
              <a:t>1.7</a:t>
            </a:r>
            <a:r>
              <a:rPr lang="hu-HU" i="1" dirty="0"/>
              <a:t>%</a:t>
            </a:r>
            <a:r>
              <a:rPr lang="hu-HU" dirty="0"/>
              <a:t> </a:t>
            </a:r>
            <a:r>
              <a:rPr lang="hu-HU" dirty="0" smtClean="0"/>
              <a:t>; </a:t>
            </a:r>
            <a:r>
              <a:rPr lang="hu-HU" b="1" i="1" dirty="0" smtClean="0"/>
              <a:t>USA </a:t>
            </a:r>
            <a:r>
              <a:rPr lang="hu-HU" b="1" i="1" dirty="0"/>
              <a:t>állampapír </a:t>
            </a:r>
            <a:r>
              <a:rPr lang="hu-HU" b="1" i="1" dirty="0" err="1"/>
              <a:t>nominál</a:t>
            </a:r>
            <a:r>
              <a:rPr lang="hu-HU" b="1" i="1" dirty="0"/>
              <a:t> </a:t>
            </a:r>
            <a:r>
              <a:rPr lang="hu-HU" b="1" i="1" dirty="0" smtClean="0"/>
              <a:t>3.9</a:t>
            </a:r>
            <a:r>
              <a:rPr lang="hu-HU" b="1" i="1" dirty="0"/>
              <a:t>%</a:t>
            </a:r>
            <a:r>
              <a:rPr lang="hu-HU" dirty="0"/>
              <a:t> </a:t>
            </a:r>
            <a:r>
              <a:rPr lang="hu-HU" dirty="0" smtClean="0"/>
              <a:t>; </a:t>
            </a:r>
            <a:r>
              <a:rPr lang="hu-HU" i="1" dirty="0" smtClean="0"/>
              <a:t>USA </a:t>
            </a:r>
            <a:r>
              <a:rPr lang="hu-HU" i="1" dirty="0"/>
              <a:t>állampapír reálhozam</a:t>
            </a:r>
            <a:r>
              <a:rPr lang="hu-HU" dirty="0"/>
              <a:t> </a:t>
            </a:r>
            <a:r>
              <a:rPr lang="hu-HU" dirty="0" smtClean="0"/>
              <a:t> </a:t>
            </a:r>
            <a:r>
              <a:rPr lang="hu-HU" i="1" dirty="0" smtClean="0"/>
              <a:t>0.9</a:t>
            </a:r>
            <a:r>
              <a:rPr lang="hu-HU" i="1" dirty="0"/>
              <a:t>% </a:t>
            </a:r>
            <a:r>
              <a:rPr lang="hu-HU" dirty="0"/>
              <a:t> 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&gt;&gt; </a:t>
            </a:r>
            <a:r>
              <a:rPr lang="hu-HU" b="1" u="sng" dirty="0" smtClean="0"/>
              <a:t>nem (volt) rosszabb</a:t>
            </a:r>
            <a:r>
              <a:rPr lang="hu-HU" dirty="0" smtClean="0"/>
              <a:t>, mint  bármi más!</a:t>
            </a:r>
            <a:endParaRPr lang="hu-HU" dirty="0"/>
          </a:p>
          <a:p>
            <a:pPr>
              <a:buNone/>
            </a:pPr>
            <a:r>
              <a:rPr lang="hu-HU" b="1" dirty="0"/>
              <a:t> </a:t>
            </a:r>
            <a:endParaRPr lang="hu-HU" dirty="0"/>
          </a:p>
          <a:p>
            <a:pPr>
              <a:buNone/>
            </a:pP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(c) TPT &amp; ALGY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7BB52-5DBF-4D9E-9C16-DC28139B4667}" type="slidenum">
              <a:rPr lang="hu-HU" smtClean="0"/>
              <a:t>17</a:t>
            </a:fld>
            <a:endParaRPr lang="hu-H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4. </a:t>
            </a:r>
            <a:r>
              <a:rPr lang="hu-HU" b="1" u="sng" dirty="0" smtClean="0"/>
              <a:t>Árak és hozamok (2011-2012)</a:t>
            </a:r>
            <a:endParaRPr lang="hu-HU" b="1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u-HU" u="sng" dirty="0" smtClean="0"/>
              <a:t>Év</a:t>
            </a:r>
            <a:r>
              <a:rPr lang="hu-HU" dirty="0" smtClean="0"/>
              <a:t> 			</a:t>
            </a:r>
            <a:r>
              <a:rPr lang="hu-HU" u="sng" dirty="0" smtClean="0"/>
              <a:t>Ár </a:t>
            </a:r>
            <a:r>
              <a:rPr lang="hu-HU" sz="2000" dirty="0" smtClean="0"/>
              <a:t>(uncia)</a:t>
            </a:r>
            <a:r>
              <a:rPr lang="hu-HU" dirty="0" smtClean="0"/>
              <a:t>	</a:t>
            </a:r>
            <a:r>
              <a:rPr lang="hu-HU" dirty="0"/>
              <a:t> </a:t>
            </a:r>
            <a:r>
              <a:rPr lang="hu-HU" dirty="0" smtClean="0"/>
              <a:t>       </a:t>
            </a:r>
            <a:r>
              <a:rPr lang="hu-HU" u="sng" dirty="0" smtClean="0"/>
              <a:t>Hozam </a:t>
            </a:r>
            <a:r>
              <a:rPr lang="hu-HU" sz="2000" dirty="0" smtClean="0"/>
              <a:t>(%)</a:t>
            </a:r>
          </a:p>
          <a:p>
            <a:pPr>
              <a:buNone/>
            </a:pPr>
            <a:r>
              <a:rPr lang="hu-HU" sz="2000" b="1" u="sng" dirty="0" smtClean="0"/>
              <a:t>(Vége</a:t>
            </a:r>
            <a:r>
              <a:rPr lang="hu-HU" dirty="0" smtClean="0"/>
              <a:t>)     </a:t>
            </a:r>
            <a:r>
              <a:rPr lang="hu-HU" b="1" u="sng" dirty="0" smtClean="0"/>
              <a:t>$</a:t>
            </a:r>
            <a:r>
              <a:rPr lang="hu-HU" dirty="0" smtClean="0"/>
              <a:t>         </a:t>
            </a:r>
            <a:r>
              <a:rPr lang="hu-HU" b="1" u="sng" dirty="0" smtClean="0"/>
              <a:t>€</a:t>
            </a:r>
            <a:r>
              <a:rPr lang="hu-HU" dirty="0" smtClean="0"/>
              <a:t>    (E) </a:t>
            </a:r>
            <a:r>
              <a:rPr lang="hu-HU" b="1" u="sng" dirty="0" smtClean="0"/>
              <a:t>FT</a:t>
            </a:r>
            <a:r>
              <a:rPr lang="hu-HU" dirty="0" smtClean="0"/>
              <a:t>          	 </a:t>
            </a:r>
            <a:r>
              <a:rPr lang="hu-HU" b="1" u="sng" dirty="0" smtClean="0"/>
              <a:t>$</a:t>
            </a:r>
            <a:r>
              <a:rPr lang="hu-HU" dirty="0" smtClean="0"/>
              <a:t>         </a:t>
            </a:r>
            <a:r>
              <a:rPr lang="hu-HU" b="1" u="sng" dirty="0" smtClean="0"/>
              <a:t>€</a:t>
            </a:r>
            <a:r>
              <a:rPr lang="hu-HU" dirty="0" smtClean="0"/>
              <a:t>         </a:t>
            </a:r>
            <a:r>
              <a:rPr lang="hu-HU" b="1" u="sng" dirty="0" err="1" smtClean="0"/>
              <a:t>FT</a:t>
            </a:r>
            <a:r>
              <a:rPr lang="hu-HU" dirty="0" smtClean="0"/>
              <a:t>     </a:t>
            </a:r>
          </a:p>
          <a:p>
            <a:pPr>
              <a:buNone/>
            </a:pPr>
            <a:r>
              <a:rPr lang="hu-HU" sz="2000" dirty="0" smtClean="0"/>
              <a:t>2010</a:t>
            </a:r>
            <a:r>
              <a:rPr lang="hu-HU" dirty="0" smtClean="0"/>
              <a:t>	 </a:t>
            </a:r>
            <a:r>
              <a:rPr lang="hu-HU" sz="2000" dirty="0" smtClean="0"/>
              <a:t>1388	   1048	      290		  …               …               …</a:t>
            </a:r>
          </a:p>
          <a:p>
            <a:pPr>
              <a:buNone/>
            </a:pPr>
            <a:r>
              <a:rPr lang="hu-HU" sz="2000" dirty="0" smtClean="0"/>
              <a:t>2011          1598	   1217	      379                        </a:t>
            </a:r>
            <a:r>
              <a:rPr lang="hu-HU" sz="2400" b="1" dirty="0" smtClean="0"/>
              <a:t>15,1         16,1        30,6</a:t>
            </a:r>
          </a:p>
          <a:p>
            <a:pPr>
              <a:buNone/>
            </a:pPr>
            <a:r>
              <a:rPr lang="hu-HU" sz="2000" u="sng" dirty="0" smtClean="0"/>
              <a:t>2012 	1706	   1321	      371                          </a:t>
            </a:r>
            <a:r>
              <a:rPr lang="hu-HU" sz="2400" b="1" u="sng" dirty="0" smtClean="0"/>
              <a:t>6,8            </a:t>
            </a:r>
            <a:r>
              <a:rPr lang="hu-HU" sz="2400" b="1" u="sng" dirty="0" err="1" smtClean="0"/>
              <a:t>8</a:t>
            </a:r>
            <a:r>
              <a:rPr lang="hu-HU" sz="2400" b="1" u="sng" dirty="0" smtClean="0"/>
              <a:t>,5        - 2,1</a:t>
            </a:r>
          </a:p>
          <a:p>
            <a:pPr>
              <a:buNone/>
            </a:pPr>
            <a:r>
              <a:rPr lang="hu-HU" b="1" u="sng" dirty="0" smtClean="0"/>
              <a:t>Tanulságok</a:t>
            </a:r>
            <a:r>
              <a:rPr lang="hu-HU" dirty="0" smtClean="0"/>
              <a:t>:</a:t>
            </a:r>
          </a:p>
          <a:p>
            <a:pPr marL="514350" indent="-514350">
              <a:buAutoNum type="arabicPeriod"/>
            </a:pPr>
            <a:r>
              <a:rPr lang="hu-HU" b="1" u="sng" dirty="0" smtClean="0"/>
              <a:t>Évi 8-10 %-os </a:t>
            </a:r>
            <a:r>
              <a:rPr lang="hu-HU" dirty="0" smtClean="0"/>
              <a:t>áremelkedés = </a:t>
            </a:r>
            <a:r>
              <a:rPr lang="hu-HU" b="1" dirty="0" smtClean="0"/>
              <a:t>7 tényező </a:t>
            </a:r>
            <a:r>
              <a:rPr lang="hu-HU" dirty="0" smtClean="0"/>
              <a:t>tartja fenn</a:t>
            </a:r>
          </a:p>
          <a:p>
            <a:pPr marL="514350" indent="-514350">
              <a:buAutoNum type="arabicPeriod"/>
            </a:pPr>
            <a:r>
              <a:rPr lang="hu-HU" dirty="0" smtClean="0"/>
              <a:t>Dollár, euró: egyforma hozadék</a:t>
            </a:r>
          </a:p>
          <a:p>
            <a:pPr marL="514350" indent="-514350">
              <a:buAutoNum type="arabicPeriod"/>
            </a:pPr>
            <a:r>
              <a:rPr lang="hu-HU" dirty="0" smtClean="0"/>
              <a:t>± 100 $ / 1 hét= bármikor…</a:t>
            </a:r>
          </a:p>
          <a:p>
            <a:pPr marL="514350" indent="-514350">
              <a:buNone/>
            </a:pPr>
            <a:r>
              <a:rPr lang="hu-HU" dirty="0" smtClean="0"/>
              <a:t>4.   FT: nagyon ingadozik: + 30 %;  + 0%</a:t>
            </a:r>
          </a:p>
          <a:p>
            <a:pPr marL="514350" indent="-514350">
              <a:buNone/>
            </a:pPr>
            <a:r>
              <a:rPr lang="hu-HU" dirty="0" smtClean="0"/>
              <a:t>5.   Összességében: a forint is hasonló, mint a dollár</a:t>
            </a:r>
          </a:p>
          <a:p>
            <a:pPr marL="514350" indent="-514350">
              <a:buNone/>
            </a:pPr>
            <a:r>
              <a:rPr lang="hu-HU" dirty="0" smtClean="0"/>
              <a:t>6.   Döntő az </a:t>
            </a:r>
            <a:r>
              <a:rPr lang="hu-HU" b="1" u="sng" dirty="0" smtClean="0"/>
              <a:t>időzítés</a:t>
            </a:r>
            <a:r>
              <a:rPr lang="hu-HU" dirty="0" smtClean="0"/>
              <a:t>: </a:t>
            </a:r>
            <a:r>
              <a:rPr lang="hu-HU" b="1" dirty="0" smtClean="0"/>
              <a:t>mikor</a:t>
            </a:r>
            <a:r>
              <a:rPr lang="hu-HU" dirty="0" smtClean="0"/>
              <a:t> venni…? = Tanácsadó kell!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(c) TPT &amp; ALGY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7BB52-5DBF-4D9E-9C16-DC28139B4667}" type="slidenum">
              <a:rPr lang="hu-HU" smtClean="0"/>
              <a:t>18</a:t>
            </a:fld>
            <a:endParaRPr lang="hu-H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5. </a:t>
            </a:r>
            <a:r>
              <a:rPr lang="hu-HU" u="sng" dirty="0" smtClean="0"/>
              <a:t>Lesz/lehet-e</a:t>
            </a:r>
            <a:r>
              <a:rPr lang="hu-HU" b="1" u="sng" dirty="0" smtClean="0"/>
              <a:t>  „aranypénz” ?</a:t>
            </a:r>
            <a:endParaRPr lang="hu-HU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hu-HU" dirty="0" smtClean="0"/>
              <a:t>A)   </a:t>
            </a:r>
            <a:r>
              <a:rPr lang="hu-HU" b="1" u="sng" dirty="0" smtClean="0"/>
              <a:t>Nem</a:t>
            </a:r>
            <a:r>
              <a:rPr lang="hu-HU" dirty="0" smtClean="0"/>
              <a:t>  lehet &gt;&gt;&gt; </a:t>
            </a:r>
            <a:r>
              <a:rPr lang="hu-HU" b="1" dirty="0" smtClean="0"/>
              <a:t>túl nagy az ár-ingadozás </a:t>
            </a:r>
          </a:p>
          <a:p>
            <a:pPr>
              <a:buNone/>
            </a:pPr>
            <a:r>
              <a:rPr lang="hu-HU" dirty="0" smtClean="0"/>
              <a:t>= 3 nap ± 5% ;      1 hónap: ± 20 %</a:t>
            </a:r>
          </a:p>
          <a:p>
            <a:pPr>
              <a:buNone/>
            </a:pPr>
            <a:r>
              <a:rPr lang="hu-HU" dirty="0" smtClean="0"/>
              <a:t>= </a:t>
            </a:r>
            <a:r>
              <a:rPr lang="hu-HU" b="1" dirty="0" smtClean="0"/>
              <a:t>naponta mindent  (</a:t>
            </a:r>
            <a:r>
              <a:rPr lang="hu-HU" dirty="0" smtClean="0"/>
              <a:t>árut, eszközt, </a:t>
            </a:r>
            <a:r>
              <a:rPr lang="hu-HU" dirty="0" err="1" smtClean="0"/>
              <a:t>pügyi</a:t>
            </a:r>
            <a:r>
              <a:rPr lang="hu-HU" dirty="0" smtClean="0"/>
              <a:t> tervet, költségvetés) </a:t>
            </a:r>
            <a:r>
              <a:rPr lang="hu-HU" b="1" dirty="0" smtClean="0"/>
              <a:t>újraértékeln</a:t>
            </a:r>
            <a:r>
              <a:rPr lang="hu-HU" dirty="0" smtClean="0"/>
              <a:t>i (Ld. </a:t>
            </a:r>
            <a:r>
              <a:rPr lang="hu-HU" dirty="0" err="1" smtClean="0"/>
              <a:t>Milpengő</a:t>
            </a:r>
            <a:r>
              <a:rPr lang="hu-HU" dirty="0" smtClean="0"/>
              <a:t> (1946, </a:t>
            </a:r>
            <a:r>
              <a:rPr lang="hu-HU" dirty="0" err="1" smtClean="0"/>
              <a:t>Mo</a:t>
            </a:r>
            <a:r>
              <a:rPr lang="hu-HU" dirty="0" smtClean="0"/>
              <a:t>)&gt;&gt; mai görög, spanyol, olasz válságban…</a:t>
            </a:r>
          </a:p>
          <a:p>
            <a:pPr>
              <a:buNone/>
            </a:pPr>
            <a:r>
              <a:rPr lang="hu-HU" dirty="0" smtClean="0"/>
              <a:t>1971-ig: zárt társadalmak, magas tranzakciós költség, kötött ár tartható</a:t>
            </a:r>
          </a:p>
          <a:p>
            <a:pPr>
              <a:buNone/>
            </a:pPr>
            <a:r>
              <a:rPr lang="hu-HU" dirty="0" smtClean="0"/>
              <a:t>2012: globális világgazdaság, nyílt társadalmak spekuláció,  </a:t>
            </a:r>
          </a:p>
          <a:p>
            <a:pPr>
              <a:buNone/>
            </a:pPr>
            <a:r>
              <a:rPr lang="hu-HU" dirty="0" smtClean="0"/>
              <a:t>&gt;&gt;&gt; csak „</a:t>
            </a:r>
            <a:r>
              <a:rPr lang="hu-HU" b="1" i="1" dirty="0" smtClean="0"/>
              <a:t>lebegő pénzláb</a:t>
            </a:r>
            <a:r>
              <a:rPr lang="hu-HU" dirty="0" smtClean="0"/>
              <a:t>” lehetne”</a:t>
            </a:r>
          </a:p>
          <a:p>
            <a:pPr>
              <a:buNone/>
            </a:pPr>
            <a:endParaRPr lang="hu-HU" b="1" u="sng" dirty="0" smtClean="0"/>
          </a:p>
          <a:p>
            <a:pPr>
              <a:buNone/>
            </a:pPr>
            <a:r>
              <a:rPr lang="hu-HU" b="1" u="sng" dirty="0" smtClean="0"/>
              <a:t>Paradox</a:t>
            </a:r>
            <a:r>
              <a:rPr lang="hu-HU" dirty="0" smtClean="0"/>
              <a:t>: a folyamatosan, kiszámíthatóan elértéktelenedő, rugalmas  </a:t>
            </a:r>
            <a:r>
              <a:rPr lang="hu-HU" b="1" u="sng" dirty="0" smtClean="0"/>
              <a:t>papírpénz  stabilabb</a:t>
            </a:r>
            <a:r>
              <a:rPr lang="hu-HU" dirty="0" smtClean="0"/>
              <a:t>, mint a mai világpiaci aranyból vert pénz lenne?! 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Dollár: - 99 %; = </a:t>
            </a:r>
            <a:r>
              <a:rPr lang="hu-HU" b="1" dirty="0" smtClean="0"/>
              <a:t>1 századát </a:t>
            </a:r>
            <a:r>
              <a:rPr lang="hu-HU" dirty="0" smtClean="0"/>
              <a:t>éri  (220 év)</a:t>
            </a:r>
          </a:p>
          <a:p>
            <a:pPr>
              <a:buNone/>
            </a:pPr>
            <a:r>
              <a:rPr lang="hu-HU" dirty="0" smtClean="0"/>
              <a:t>FT: </a:t>
            </a:r>
            <a:r>
              <a:rPr lang="hu-HU" smtClean="0"/>
              <a:t>1 kg= 13 100 </a:t>
            </a:r>
            <a:r>
              <a:rPr lang="hu-HU" dirty="0" smtClean="0"/>
              <a:t>FT (1946); 13 M Ft (2012) = -99,99</a:t>
            </a:r>
          </a:p>
          <a:p>
            <a:pPr>
              <a:buNone/>
            </a:pPr>
            <a:r>
              <a:rPr lang="hu-HU" dirty="0"/>
              <a:t>	</a:t>
            </a:r>
            <a:r>
              <a:rPr lang="hu-HU" dirty="0" smtClean="0"/>
              <a:t>		a forint </a:t>
            </a:r>
            <a:r>
              <a:rPr lang="hu-HU" b="1" dirty="0" smtClean="0"/>
              <a:t>1 ezredét  éri </a:t>
            </a:r>
            <a:r>
              <a:rPr lang="hu-HU" dirty="0" smtClean="0"/>
              <a:t>(66 év)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(c) TPT &amp; ALGY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7BB52-5DBF-4D9E-9C16-DC28139B4667}" type="slidenum">
              <a:rPr lang="hu-HU" smtClean="0"/>
              <a:t>19</a:t>
            </a:fld>
            <a:endParaRPr lang="hu-H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 smtClean="0"/>
              <a:t>Tartalom</a:t>
            </a:r>
            <a:endParaRPr lang="hu-HU" b="1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hu-HU" sz="4000" dirty="0" smtClean="0"/>
              <a:t>1. </a:t>
            </a:r>
            <a:r>
              <a:rPr lang="hu-HU" sz="4000" b="1" dirty="0" smtClean="0"/>
              <a:t>Mi az </a:t>
            </a:r>
            <a:r>
              <a:rPr lang="hu-HU" sz="4000" dirty="0" smtClean="0"/>
              <a:t>a  („befektetési”) arany”?</a:t>
            </a:r>
          </a:p>
          <a:p>
            <a:pPr marL="514350" indent="-514350">
              <a:buNone/>
            </a:pPr>
            <a:r>
              <a:rPr lang="hu-HU" sz="4000" b="1" dirty="0" smtClean="0"/>
              <a:t>2. Miért </a:t>
            </a:r>
            <a:r>
              <a:rPr lang="hu-HU" sz="4000" dirty="0"/>
              <a:t> </a:t>
            </a:r>
            <a:r>
              <a:rPr lang="hu-HU" sz="4000" dirty="0" smtClean="0"/>
              <a:t>vonz/taszít (5000 éve)?</a:t>
            </a:r>
            <a:endParaRPr lang="hu-HU" sz="4000" dirty="0"/>
          </a:p>
          <a:p>
            <a:pPr marL="514350" indent="-514350">
              <a:buNone/>
            </a:pPr>
            <a:r>
              <a:rPr lang="hu-HU" sz="4000" dirty="0" smtClean="0"/>
              <a:t>3. Az aranypiac </a:t>
            </a:r>
            <a:r>
              <a:rPr lang="hu-HU" sz="4000" b="1" dirty="0" smtClean="0"/>
              <a:t>meghatározó tényezői</a:t>
            </a:r>
          </a:p>
          <a:p>
            <a:pPr marL="514350" indent="-514350">
              <a:buNone/>
            </a:pPr>
            <a:r>
              <a:rPr lang="hu-HU" sz="4000" dirty="0"/>
              <a:t>4</a:t>
            </a:r>
            <a:r>
              <a:rPr lang="hu-HU" sz="4000" dirty="0" smtClean="0"/>
              <a:t>. Az </a:t>
            </a:r>
            <a:r>
              <a:rPr lang="hu-HU" sz="4000" b="1" dirty="0" smtClean="0"/>
              <a:t>árak</a:t>
            </a:r>
            <a:r>
              <a:rPr lang="hu-HU" sz="4000" dirty="0" smtClean="0"/>
              <a:t> és </a:t>
            </a:r>
            <a:r>
              <a:rPr lang="hu-HU" sz="4000" b="1" dirty="0" smtClean="0"/>
              <a:t>hozadékok </a:t>
            </a:r>
            <a:r>
              <a:rPr lang="hu-HU" sz="4000" dirty="0" smtClean="0"/>
              <a:t>(2011-2012)</a:t>
            </a:r>
            <a:endParaRPr lang="hu-HU" sz="4000" dirty="0" smtClean="0"/>
          </a:p>
          <a:p>
            <a:pPr marL="514350" indent="-514350">
              <a:buNone/>
            </a:pPr>
            <a:r>
              <a:rPr lang="hu-HU" sz="4000" dirty="0" smtClean="0"/>
              <a:t>5. Lesz/lehet-e</a:t>
            </a:r>
            <a:r>
              <a:rPr lang="hu-HU" sz="4000" b="1" dirty="0" smtClean="0"/>
              <a:t>  „aranypénz” ?</a:t>
            </a:r>
          </a:p>
          <a:p>
            <a:pPr marL="514350" indent="-514350">
              <a:buNone/>
            </a:pPr>
            <a:r>
              <a:rPr lang="hu-HU" sz="4000" dirty="0" smtClean="0"/>
              <a:t>6. Az arany </a:t>
            </a:r>
            <a:r>
              <a:rPr lang="hu-HU" sz="4000" b="1" dirty="0" smtClean="0"/>
              <a:t>jövője</a:t>
            </a:r>
          </a:p>
          <a:p>
            <a:pPr marL="514350" indent="-514350">
              <a:buAutoNum type="arabicPeriod"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7BB52-5DBF-4D9E-9C16-DC28139B4667}" type="slidenum">
              <a:rPr lang="hu-HU" smtClean="0"/>
              <a:t>2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(c) TPT &amp; ALGY</a:t>
            </a:r>
            <a:endParaRPr lang="hu-H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6. </a:t>
            </a:r>
            <a:r>
              <a:rPr lang="hu-HU" b="1" u="sng" dirty="0" smtClean="0"/>
              <a:t>Az arany jövője</a:t>
            </a:r>
            <a:endParaRPr lang="hu-HU" b="1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u-HU" dirty="0" smtClean="0"/>
              <a:t> </a:t>
            </a:r>
            <a:r>
              <a:rPr lang="hu-HU" b="1" u="sng" dirty="0" smtClean="0"/>
              <a:t>Mi lehet </a:t>
            </a:r>
            <a:r>
              <a:rPr lang="hu-HU" dirty="0" smtClean="0"/>
              <a:t>az arany?</a:t>
            </a:r>
          </a:p>
          <a:p>
            <a:pPr>
              <a:buNone/>
            </a:pPr>
            <a:endParaRPr lang="hu-HU" dirty="0" smtClean="0"/>
          </a:p>
          <a:p>
            <a:pPr marL="514350" indent="-514350">
              <a:buNone/>
            </a:pPr>
            <a:r>
              <a:rPr lang="hu-HU" dirty="0" smtClean="0"/>
              <a:t>1.Stabil, </a:t>
            </a:r>
            <a:r>
              <a:rPr lang="hu-HU" b="1" u="sng" dirty="0" smtClean="0"/>
              <a:t>legbiztosabb hosszú távú  </a:t>
            </a:r>
            <a:r>
              <a:rPr lang="hu-HU" dirty="0" smtClean="0"/>
              <a:t>befektetési</a:t>
            </a:r>
          </a:p>
          <a:p>
            <a:pPr marL="514350" indent="-514350">
              <a:buNone/>
            </a:pPr>
            <a:r>
              <a:rPr lang="hu-HU" dirty="0" smtClean="0"/>
              <a:t>eszköz = BIS 2013: </a:t>
            </a:r>
            <a:r>
              <a:rPr lang="hu-HU" dirty="0" err="1" smtClean="0"/>
              <a:t>Tier</a:t>
            </a:r>
            <a:r>
              <a:rPr lang="hu-HU" dirty="0" smtClean="0"/>
              <a:t> 3. (50% )&gt; </a:t>
            </a:r>
            <a:r>
              <a:rPr lang="hu-HU" b="1" dirty="0" err="1" smtClean="0"/>
              <a:t>Tier</a:t>
            </a:r>
            <a:r>
              <a:rPr lang="hu-HU" b="1" dirty="0" smtClean="0"/>
              <a:t> 1.(100%)</a:t>
            </a:r>
          </a:p>
          <a:p>
            <a:pPr marL="514350" indent="-514350">
              <a:buNone/>
            </a:pPr>
            <a:endParaRPr lang="hu-HU" b="1" dirty="0" smtClean="0"/>
          </a:p>
          <a:p>
            <a:pPr marL="514350" indent="-514350">
              <a:buAutoNum type="arabicPeriod" startAt="2"/>
            </a:pPr>
            <a:r>
              <a:rPr lang="hu-HU" b="1" u="sng" dirty="0" smtClean="0"/>
              <a:t>Legmagasabb hozadékú hosszú távú </a:t>
            </a:r>
            <a:r>
              <a:rPr lang="hu-HU" dirty="0" smtClean="0"/>
              <a:t>befektetési eszköz: </a:t>
            </a:r>
          </a:p>
          <a:p>
            <a:pPr marL="514350" indent="-514350">
              <a:buNone/>
            </a:pPr>
            <a:r>
              <a:rPr lang="hu-HU" b="1" dirty="0"/>
              <a:t>	</a:t>
            </a:r>
            <a:r>
              <a:rPr lang="hu-HU" b="1" dirty="0" smtClean="0"/>
              <a:t>			8-10 %/év</a:t>
            </a:r>
          </a:p>
          <a:p>
            <a:pPr marL="514350" indent="-514350">
              <a:buAutoNum type="arabicPeriod" startAt="2"/>
            </a:pPr>
            <a:endParaRPr lang="hu-HU" b="1" dirty="0"/>
          </a:p>
          <a:p>
            <a:pPr>
              <a:buNone/>
            </a:pPr>
            <a:r>
              <a:rPr lang="hu-HU" dirty="0" smtClean="0"/>
              <a:t>3.„</a:t>
            </a:r>
            <a:r>
              <a:rPr lang="hu-HU" b="1" i="1" u="sng" dirty="0" smtClean="0"/>
              <a:t>Horgony</a:t>
            </a:r>
            <a:r>
              <a:rPr lang="hu-HU" dirty="0" smtClean="0"/>
              <a:t>”: ha szétesne a világ pénzügyi rendszere, USD, vagy euró eltűnne, (5-10 %) = minden pénz-tönkremenés (</a:t>
            </a:r>
            <a:r>
              <a:rPr lang="hu-HU" dirty="0" err="1" smtClean="0"/>
              <a:t>Vh</a:t>
            </a:r>
            <a:r>
              <a:rPr lang="hu-HU" dirty="0" smtClean="0"/>
              <a:t>.) után!</a:t>
            </a:r>
          </a:p>
          <a:p>
            <a:pPr>
              <a:buNone/>
            </a:pPr>
            <a:r>
              <a:rPr lang="hu-HU" dirty="0" smtClean="0"/>
              <a:t>	+ 110 ország ma is </a:t>
            </a:r>
            <a:r>
              <a:rPr lang="hu-HU" b="1" dirty="0" smtClean="0"/>
              <a:t>aranyból </a:t>
            </a:r>
            <a:r>
              <a:rPr lang="hu-HU" b="1" dirty="0" err="1" smtClean="0"/>
              <a:t>nominálnak</a:t>
            </a:r>
            <a:r>
              <a:rPr lang="hu-HU" b="1" dirty="0" smtClean="0"/>
              <a:t>  </a:t>
            </a:r>
            <a:r>
              <a:rPr lang="hu-HU" dirty="0" smtClean="0"/>
              <a:t>(</a:t>
            </a:r>
            <a:r>
              <a:rPr lang="hu-HU" b="1" dirty="0" smtClean="0"/>
              <a:t>R. </a:t>
            </a:r>
            <a:r>
              <a:rPr lang="hu-HU" b="1" dirty="0" err="1" smtClean="0"/>
              <a:t>Zoellick</a:t>
            </a:r>
            <a:r>
              <a:rPr lang="hu-HU" b="1" dirty="0" smtClean="0"/>
              <a:t>, </a:t>
            </a:r>
            <a:r>
              <a:rPr lang="hu-HU" b="1" dirty="0" err="1" smtClean="0"/>
              <a:t>Vbank-elnök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(c) TPT &amp; ALGY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7BB52-5DBF-4D9E-9C16-DC28139B4667}" type="slidenum">
              <a:rPr lang="hu-HU" smtClean="0"/>
              <a:t>20</a:t>
            </a:fld>
            <a:endParaRPr lang="hu-H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u="sng" dirty="0" smtClean="0"/>
              <a:t>Köszönöm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b="1" dirty="0" smtClean="0"/>
              <a:t>megtisztelő figyelmüket!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sz="4400" b="1" dirty="0" smtClean="0"/>
              <a:t>Dr.   Asztalos    </a:t>
            </a:r>
            <a:r>
              <a:rPr lang="hu-HU" sz="3600" dirty="0" smtClean="0"/>
              <a:t>László György</a:t>
            </a:r>
            <a:r>
              <a:rPr lang="hu-HU" dirty="0" smtClean="0"/>
              <a:t>,</a:t>
            </a:r>
          </a:p>
          <a:p>
            <a:pPr>
              <a:buNone/>
            </a:pPr>
            <a:r>
              <a:rPr lang="hu-HU" dirty="0" smtClean="0"/>
              <a:t>			 pénzügypolitikus, </a:t>
            </a:r>
          </a:p>
          <a:p>
            <a:pPr>
              <a:buNone/>
            </a:pPr>
            <a:r>
              <a:rPr lang="hu-HU" dirty="0" smtClean="0"/>
              <a:t>		a </a:t>
            </a:r>
            <a:r>
              <a:rPr lang="hu-HU" dirty="0" err="1" smtClean="0"/>
              <a:t>Corvinus</a:t>
            </a:r>
            <a:r>
              <a:rPr lang="hu-HU" dirty="0" smtClean="0"/>
              <a:t> egyetemi magántanára, </a:t>
            </a:r>
          </a:p>
          <a:p>
            <a:pPr>
              <a:buNone/>
            </a:pPr>
            <a:r>
              <a:rPr lang="hu-HU" dirty="0" smtClean="0"/>
              <a:t>		    	  a     </a:t>
            </a:r>
            <a:r>
              <a:rPr lang="hu-HU" b="1" dirty="0" smtClean="0">
                <a:latin typeface="Monotype Corsiva" pitchFamily="66" charset="0"/>
              </a:rPr>
              <a:t>TPT</a:t>
            </a:r>
            <a:r>
              <a:rPr lang="hu-HU" dirty="0" smtClean="0"/>
              <a:t>     elnöke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Internet:       </a:t>
            </a:r>
            <a:r>
              <a:rPr lang="hu-HU" b="1" i="1" dirty="0" err="1" smtClean="0"/>
              <a:t>www</a:t>
            </a:r>
            <a:r>
              <a:rPr lang="hu-HU" b="1" i="1" dirty="0" smtClean="0"/>
              <a:t>. tpt90.hu </a:t>
            </a:r>
          </a:p>
          <a:p>
            <a:pPr>
              <a:buNone/>
            </a:pPr>
            <a:r>
              <a:rPr lang="hu-HU" dirty="0" smtClean="0"/>
              <a:t>E-mail:    </a:t>
            </a:r>
            <a:r>
              <a:rPr lang="hu-HU" b="1" i="1" dirty="0" smtClean="0"/>
              <a:t>tolerancia90@</a:t>
            </a:r>
            <a:r>
              <a:rPr lang="hu-HU" b="1" i="1" dirty="0" err="1" smtClean="0"/>
              <a:t>gmail.com</a:t>
            </a:r>
            <a:endParaRPr lang="hu-HU" dirty="0" smtClean="0"/>
          </a:p>
          <a:p>
            <a:pPr>
              <a:buNone/>
            </a:pP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(c) TPT &amp; ALGY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7BB52-5DBF-4D9E-9C16-DC28139B4667}" type="slidenum">
              <a:rPr lang="hu-HU" smtClean="0"/>
              <a:t>21</a:t>
            </a:fld>
            <a:endParaRPr lang="hu-H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>1. </a:t>
            </a:r>
            <a:r>
              <a:rPr lang="hu-HU" b="1" u="sng" dirty="0" smtClean="0"/>
              <a:t>Mi a „globális befektetési  arany”?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hu-HU" b="1" dirty="0" smtClean="0"/>
              <a:t>= </a:t>
            </a:r>
            <a:r>
              <a:rPr lang="hu-HU" b="1" i="1" dirty="0" smtClean="0"/>
              <a:t>London Bullion Market </a:t>
            </a:r>
            <a:r>
              <a:rPr lang="hu-HU" b="1" i="1" dirty="0" err="1" smtClean="0"/>
              <a:t>Association</a:t>
            </a:r>
            <a:r>
              <a:rPr lang="hu-HU" b="1" i="1" dirty="0" smtClean="0"/>
              <a:t>  </a:t>
            </a:r>
            <a:r>
              <a:rPr lang="hu-HU" b="1" dirty="0" smtClean="0"/>
              <a:t>(</a:t>
            </a:r>
            <a:r>
              <a:rPr lang="hu-HU" b="1" i="1" dirty="0" smtClean="0"/>
              <a:t>LBMA</a:t>
            </a:r>
            <a:r>
              <a:rPr lang="hu-HU" b="1" dirty="0" smtClean="0"/>
              <a:t>) = </a:t>
            </a:r>
            <a:r>
              <a:rPr lang="hu-HU" dirty="0" smtClean="0"/>
              <a:t>1897 óta</a:t>
            </a:r>
          </a:p>
          <a:p>
            <a:pPr marL="514350" indent="-514350">
              <a:buAutoNum type="alphaLcParenR"/>
            </a:pPr>
            <a:r>
              <a:rPr lang="hu-HU" b="1" i="1" dirty="0" smtClean="0"/>
              <a:t>Gold List </a:t>
            </a:r>
            <a:r>
              <a:rPr lang="hu-HU" dirty="0" smtClean="0"/>
              <a:t>= világ 59 legnagyobb termelő, </a:t>
            </a:r>
          </a:p>
          <a:p>
            <a:pPr marL="514350" indent="-514350">
              <a:buNone/>
            </a:pPr>
            <a:r>
              <a:rPr lang="hu-HU" dirty="0"/>
              <a:t>	</a:t>
            </a:r>
            <a:r>
              <a:rPr lang="hu-HU" dirty="0" smtClean="0"/>
              <a:t>10 „</a:t>
            </a:r>
            <a:r>
              <a:rPr lang="hu-HU" dirty="0" err="1" smtClean="0"/>
              <a:t>Market-Maker</a:t>
            </a:r>
            <a:r>
              <a:rPr lang="hu-HU" dirty="0" smtClean="0"/>
              <a:t>”= legnagyobb multik</a:t>
            </a:r>
          </a:p>
          <a:p>
            <a:pPr marL="514350" indent="-514350">
              <a:buNone/>
            </a:pPr>
            <a:endParaRPr lang="hu-HU" dirty="0" smtClean="0"/>
          </a:p>
          <a:p>
            <a:pPr marL="514350" indent="-514350">
              <a:buNone/>
            </a:pPr>
            <a:r>
              <a:rPr lang="hu-HU" dirty="0" smtClean="0"/>
              <a:t>b) </a:t>
            </a:r>
            <a:r>
              <a:rPr lang="hu-HU" b="1" i="1" dirty="0" smtClean="0"/>
              <a:t>Good </a:t>
            </a:r>
            <a:r>
              <a:rPr lang="hu-HU" b="1" i="1" dirty="0" err="1" smtClean="0"/>
              <a:t>Delivery</a:t>
            </a:r>
            <a:r>
              <a:rPr lang="hu-HU" b="1" i="1" dirty="0" smtClean="0"/>
              <a:t> </a:t>
            </a:r>
            <a:r>
              <a:rPr lang="hu-HU" dirty="0" smtClean="0"/>
              <a:t>= </a:t>
            </a:r>
            <a:r>
              <a:rPr lang="hu-HU" dirty="0" err="1" smtClean="0"/>
              <a:t>sztenderdizált</a:t>
            </a:r>
            <a:r>
              <a:rPr lang="hu-HU" dirty="0" smtClean="0"/>
              <a:t>: 999,9 (24+)</a:t>
            </a:r>
          </a:p>
          <a:p>
            <a:pPr marL="514350" indent="-514350">
              <a:buNone/>
            </a:pPr>
            <a:r>
              <a:rPr lang="hu-HU" dirty="0"/>
              <a:t>	</a:t>
            </a:r>
            <a:r>
              <a:rPr lang="hu-HU" dirty="0" smtClean="0"/>
              <a:t>Formája: már „Great Wall”  (made </a:t>
            </a:r>
            <a:r>
              <a:rPr lang="hu-HU" dirty="0" err="1" smtClean="0"/>
              <a:t>in</a:t>
            </a:r>
            <a:r>
              <a:rPr lang="hu-HU" dirty="0" smtClean="0"/>
              <a:t>  </a:t>
            </a:r>
            <a:r>
              <a:rPr lang="hu-HU" dirty="0" err="1" smtClean="0"/>
              <a:t>China</a:t>
            </a:r>
            <a:r>
              <a:rPr lang="hu-HU" dirty="0" smtClean="0"/>
              <a:t>)</a:t>
            </a:r>
          </a:p>
          <a:p>
            <a:pPr marL="514350" indent="-514350">
              <a:buNone/>
            </a:pPr>
            <a:endParaRPr lang="hu-HU" dirty="0" smtClean="0"/>
          </a:p>
          <a:p>
            <a:pPr marL="514350" indent="-514350">
              <a:buNone/>
            </a:pPr>
            <a:r>
              <a:rPr lang="hu-HU" dirty="0" smtClean="0"/>
              <a:t>c) </a:t>
            </a:r>
            <a:r>
              <a:rPr lang="hu-HU" b="1" i="1" dirty="0" smtClean="0"/>
              <a:t>Gold Fixing </a:t>
            </a:r>
            <a:r>
              <a:rPr lang="hu-HU" dirty="0" smtClean="0"/>
              <a:t>(PM, AM) = stabilizáló</a:t>
            </a:r>
          </a:p>
          <a:p>
            <a:pPr marL="514350" indent="-514350">
              <a:buNone/>
            </a:pPr>
            <a:endParaRPr lang="hu-HU" dirty="0" smtClean="0"/>
          </a:p>
          <a:p>
            <a:pPr marL="514350" indent="-514350">
              <a:buNone/>
            </a:pPr>
            <a:r>
              <a:rPr lang="hu-HU" dirty="0" smtClean="0"/>
              <a:t>Van még:„</a:t>
            </a:r>
            <a:r>
              <a:rPr lang="hu-HU" b="1" i="1" dirty="0" smtClean="0"/>
              <a:t>regionális</a:t>
            </a:r>
            <a:r>
              <a:rPr lang="hu-HU" dirty="0" smtClean="0"/>
              <a:t>” és „</a:t>
            </a:r>
            <a:r>
              <a:rPr lang="hu-HU" b="1" i="1" dirty="0" smtClean="0"/>
              <a:t>hungaricum</a:t>
            </a:r>
            <a:r>
              <a:rPr lang="hu-HU" dirty="0" smtClean="0"/>
              <a:t>” arany…?!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(c) TPT &amp; ALGY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7BB52-5DBF-4D9E-9C16-DC28139B4667}" type="slidenum">
              <a:rPr lang="hu-HU" smtClean="0"/>
              <a:t>3</a:t>
            </a:fld>
            <a:endParaRPr lang="hu-H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2</a:t>
            </a:r>
            <a:r>
              <a:rPr lang="hu-HU" dirty="0" smtClean="0"/>
              <a:t>. </a:t>
            </a:r>
            <a:r>
              <a:rPr lang="hu-HU" b="1" u="sng" dirty="0" smtClean="0"/>
              <a:t>Miért vonz/taszít (5000 éve)?</a:t>
            </a:r>
            <a:endParaRPr lang="hu-HU" b="1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u-HU" b="1" i="1" u="sng" dirty="0" smtClean="0"/>
              <a:t>„Vonzások”</a:t>
            </a:r>
            <a:r>
              <a:rPr lang="hu-HU" i="1" dirty="0" smtClean="0"/>
              <a:t>:    </a:t>
            </a:r>
            <a:r>
              <a:rPr lang="hu-HU" b="1" dirty="0" smtClean="0"/>
              <a:t>A)     </a:t>
            </a:r>
            <a:r>
              <a:rPr lang="hu-HU" dirty="0" smtClean="0"/>
              <a:t>„</a:t>
            </a:r>
            <a:r>
              <a:rPr lang="hu-HU" sz="3900" b="1" i="1" u="sng" dirty="0" smtClean="0"/>
              <a:t>Természeti</a:t>
            </a:r>
            <a:r>
              <a:rPr lang="hu-HU" sz="3900" b="1" u="sng" dirty="0" smtClean="0"/>
              <a:t>”</a:t>
            </a:r>
            <a:r>
              <a:rPr lang="hu-HU" b="1" u="sng" dirty="0" smtClean="0"/>
              <a:t> alapok</a:t>
            </a:r>
          </a:p>
          <a:p>
            <a:pPr>
              <a:buNone/>
            </a:pPr>
            <a:endParaRPr lang="hu-HU" b="1" u="sng" dirty="0" smtClean="0"/>
          </a:p>
          <a:p>
            <a:pPr marL="514350" indent="-514350">
              <a:buAutoNum type="arabicPeriod"/>
            </a:pPr>
            <a:r>
              <a:rPr lang="hu-HU" b="1" u="sng" dirty="0" smtClean="0"/>
              <a:t>Fény, Szín</a:t>
            </a:r>
            <a:r>
              <a:rPr lang="hu-HU" dirty="0" smtClean="0"/>
              <a:t>: hullámok, izzó-csere,</a:t>
            </a:r>
            <a:r>
              <a:rPr lang="hu-HU" dirty="0" err="1" smtClean="0"/>
              <a:t>petro-lámpa</a:t>
            </a:r>
            <a:r>
              <a:rPr lang="hu-HU" dirty="0" smtClean="0"/>
              <a:t>,</a:t>
            </a:r>
          </a:p>
          <a:p>
            <a:pPr marL="514350" indent="-514350">
              <a:buNone/>
            </a:pPr>
            <a:r>
              <a:rPr lang="hu-HU" dirty="0" smtClean="0"/>
              <a:t>        5000 év genetika= </a:t>
            </a:r>
            <a:r>
              <a:rPr lang="hu-HU" b="1" dirty="0" smtClean="0"/>
              <a:t>ékszernek</a:t>
            </a:r>
          </a:p>
          <a:p>
            <a:pPr marL="514350" indent="-514350">
              <a:buAutoNum type="arabicPeriod" startAt="2"/>
            </a:pPr>
            <a:r>
              <a:rPr lang="hu-HU" b="1" u="sng" dirty="0" smtClean="0"/>
              <a:t>Feldolgozhatóság</a:t>
            </a:r>
            <a:r>
              <a:rPr lang="hu-HU" dirty="0" smtClean="0"/>
              <a:t>: „aranyfüst”, ötvözhető, 98%hővédő, tökéletes áramvezető =  „</a:t>
            </a:r>
            <a:r>
              <a:rPr lang="hu-HU" b="1" u="sng" dirty="0" err="1" smtClean="0"/>
              <a:t>high-tech</a:t>
            </a:r>
            <a:r>
              <a:rPr lang="hu-HU" b="1" u="sng" dirty="0" smtClean="0"/>
              <a:t> „iparnak </a:t>
            </a:r>
            <a:r>
              <a:rPr lang="hu-HU" dirty="0" smtClean="0"/>
              <a:t>(katonai, számgép)</a:t>
            </a:r>
          </a:p>
          <a:p>
            <a:pPr marL="514350" indent="-514350">
              <a:buNone/>
            </a:pPr>
            <a:r>
              <a:rPr lang="hu-HU" sz="2400" b="1" dirty="0" smtClean="0"/>
              <a:t>	</a:t>
            </a:r>
            <a:r>
              <a:rPr lang="hu-HU" sz="2400" dirty="0" smtClean="0"/>
              <a:t>(csökken: fogászat, </a:t>
            </a:r>
            <a:r>
              <a:rPr lang="hu-HU" sz="2400" dirty="0" err="1" smtClean="0"/>
              <a:t>AGFA-film</a:t>
            </a:r>
            <a:r>
              <a:rPr lang="hu-HU" sz="2400" dirty="0" smtClean="0"/>
              <a:t>,  nő: számítógép)</a:t>
            </a:r>
          </a:p>
          <a:p>
            <a:pPr marL="514350" indent="-514350">
              <a:buAutoNum type="arabicPeriod" startAt="3"/>
            </a:pPr>
            <a:r>
              <a:rPr lang="hu-HU" b="1" u="sng" dirty="0" smtClean="0"/>
              <a:t>Tartós+ ötvözhető</a:t>
            </a:r>
            <a:r>
              <a:rPr lang="hu-HU" b="1" dirty="0" smtClean="0"/>
              <a:t>: „</a:t>
            </a:r>
            <a:r>
              <a:rPr lang="hu-HU" b="1" i="1" dirty="0" smtClean="0"/>
              <a:t>királyvíz”, „fehérarany”</a:t>
            </a:r>
            <a:r>
              <a:rPr lang="hu-HU" b="1" dirty="0" smtClean="0"/>
              <a:t> = érmének</a:t>
            </a:r>
          </a:p>
          <a:p>
            <a:pPr marL="514350" indent="-514350">
              <a:buAutoNum type="arabicPeriod" startAt="3"/>
            </a:pPr>
            <a:r>
              <a:rPr lang="hu-HU" b="1" u="sng" dirty="0" smtClean="0"/>
              <a:t>Egészségügy(?): </a:t>
            </a:r>
            <a:r>
              <a:rPr lang="hu-HU" dirty="0" smtClean="0"/>
              <a:t>ízület, emésztés, v. fogászat,</a:t>
            </a:r>
          </a:p>
          <a:p>
            <a:pPr marL="514350" indent="-514350">
              <a:buAutoNum type="arabicPeriod" startAt="3"/>
            </a:pPr>
            <a:r>
              <a:rPr lang="hu-HU" b="1" u="sng" dirty="0" smtClean="0"/>
              <a:t>Iszonyú ráfordítás</a:t>
            </a:r>
            <a:r>
              <a:rPr lang="hu-HU" dirty="0" smtClean="0"/>
              <a:t>: 1 gyűrű pár= 40 </a:t>
            </a:r>
            <a:r>
              <a:rPr lang="hu-HU" dirty="0" err="1" smtClean="0"/>
              <a:t>to</a:t>
            </a:r>
            <a:r>
              <a:rPr lang="hu-HU" dirty="0" smtClean="0"/>
              <a:t>. kő, lúgozás, ciánozás, plazma-égetés vékony televény &gt;&lt; 84 kg-os tömb</a:t>
            </a:r>
          </a:p>
          <a:p>
            <a:pPr marL="514350" indent="-514350">
              <a:buNone/>
            </a:pPr>
            <a:endParaRPr lang="hu-HU" dirty="0" smtClean="0"/>
          </a:p>
          <a:p>
            <a:pPr marL="514350" indent="-514350">
              <a:buNone/>
            </a:pPr>
            <a:r>
              <a:rPr lang="hu-HU" dirty="0" smtClean="0"/>
              <a:t>        ∑ : </a:t>
            </a:r>
            <a:r>
              <a:rPr lang="hu-HU" b="1" u="sng" dirty="0" smtClean="0"/>
              <a:t>Objektív alapja </a:t>
            </a:r>
            <a:r>
              <a:rPr lang="hu-HU" dirty="0" smtClean="0"/>
              <a:t>van az arany szeretetének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(c) TPT &amp; ALGY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7BB52-5DBF-4D9E-9C16-DC28139B4667}" type="slidenum">
              <a:rPr lang="hu-HU" smtClean="0"/>
              <a:t>4</a:t>
            </a:fld>
            <a:endParaRPr lang="hu-H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2. </a:t>
            </a:r>
            <a:r>
              <a:rPr lang="hu-HU" b="1" u="sng" dirty="0" smtClean="0"/>
              <a:t>Miért vonz/taszít (5000 éve)?</a:t>
            </a:r>
            <a:r>
              <a:rPr lang="hu-HU" sz="1800" dirty="0" smtClean="0"/>
              <a:t/>
            </a:r>
            <a:br>
              <a:rPr lang="hu-HU" sz="1800" dirty="0" smtClean="0"/>
            </a:br>
            <a:r>
              <a:rPr lang="hu-HU" sz="1800" dirty="0" smtClean="0"/>
              <a:t>(folyt. 1.)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u-HU" dirty="0" smtClean="0"/>
              <a:t>„</a:t>
            </a:r>
            <a:r>
              <a:rPr lang="hu-HU" b="1" i="1" u="sng" dirty="0" smtClean="0"/>
              <a:t>Vonzás” </a:t>
            </a:r>
            <a:r>
              <a:rPr lang="hu-HU" dirty="0" smtClean="0"/>
              <a:t>B) </a:t>
            </a:r>
            <a:r>
              <a:rPr lang="hu-HU" sz="5400" b="1" u="sng" dirty="0" smtClean="0"/>
              <a:t>Társadalmi”</a:t>
            </a:r>
            <a:r>
              <a:rPr lang="hu-HU" b="1" u="sng" dirty="0" smtClean="0"/>
              <a:t> alapjai</a:t>
            </a:r>
          </a:p>
          <a:p>
            <a:pPr>
              <a:buNone/>
            </a:pPr>
            <a:endParaRPr lang="hu-HU" b="1" u="sng" dirty="0" smtClean="0"/>
          </a:p>
          <a:p>
            <a:pPr marL="514350" indent="-514350">
              <a:buNone/>
            </a:pPr>
            <a:r>
              <a:rPr lang="hu-HU" sz="4000" b="1" dirty="0" smtClean="0"/>
              <a:t>1</a:t>
            </a:r>
            <a:r>
              <a:rPr lang="hu-HU" sz="4000" dirty="0" smtClean="0"/>
              <a:t>. </a:t>
            </a:r>
            <a:r>
              <a:rPr lang="hu-HU" sz="4000" b="1" u="sng" dirty="0" smtClean="0"/>
              <a:t>Nagy érték-megtestesítés</a:t>
            </a:r>
            <a:r>
              <a:rPr lang="hu-HU" b="1" u="sng" dirty="0" smtClean="0"/>
              <a:t>:</a:t>
            </a:r>
            <a:r>
              <a:rPr lang="hu-HU" dirty="0" smtClean="0"/>
              <a:t>  ráfordítás =haszon </a:t>
            </a:r>
          </a:p>
          <a:p>
            <a:pPr marL="457200" indent="-457200">
              <a:buNone/>
            </a:pPr>
            <a:r>
              <a:rPr lang="hu-HU" dirty="0" smtClean="0"/>
              <a:t>	(Marx= Keynes © Surányi) = nem korlátlanul sokszorosítható</a:t>
            </a:r>
          </a:p>
          <a:p>
            <a:pPr marL="514350" indent="-514350">
              <a:buAutoNum type="arabicPeriod" startAt="2"/>
            </a:pPr>
            <a:r>
              <a:rPr lang="hu-HU" sz="4000" b="1" u="sng" dirty="0" smtClean="0"/>
              <a:t>Érték-állandóság</a:t>
            </a:r>
            <a:r>
              <a:rPr lang="hu-HU" dirty="0" smtClean="0"/>
              <a:t>: nehezen termelhető, kivétel: D-Amerika kirablása  &gt;&gt; Grönland, chip-arany visszanyerése?</a:t>
            </a:r>
          </a:p>
          <a:p>
            <a:pPr marL="457200" indent="-457200">
              <a:buAutoNum type="arabicPeriod" startAt="2"/>
            </a:pPr>
            <a:r>
              <a:rPr lang="hu-HU" sz="4000" b="1" u="sng" dirty="0" smtClean="0"/>
              <a:t>Értékmérő </a:t>
            </a:r>
            <a:r>
              <a:rPr lang="hu-HU" dirty="0" smtClean="0"/>
              <a:t>(mindennek): rúd, por, lapka</a:t>
            </a:r>
          </a:p>
          <a:p>
            <a:pPr marL="457200" indent="-457200">
              <a:buAutoNum type="arabicPeriod" startAt="2"/>
            </a:pPr>
            <a:r>
              <a:rPr lang="hu-HU" sz="4000" b="1" dirty="0" smtClean="0"/>
              <a:t>(</a:t>
            </a:r>
            <a:r>
              <a:rPr lang="hu-HU" sz="4000" b="1" u="sng" dirty="0" smtClean="0"/>
              <a:t>Érme)pénz</a:t>
            </a:r>
            <a:r>
              <a:rPr lang="hu-HU" sz="4000" b="1" dirty="0" smtClean="0"/>
              <a:t>  </a:t>
            </a:r>
            <a:r>
              <a:rPr lang="hu-HU" dirty="0" smtClean="0"/>
              <a:t>lett és maradt</a:t>
            </a:r>
          </a:p>
          <a:p>
            <a:pPr marL="457200" indent="-457200">
              <a:buAutoNum type="arabicPeriod" startAt="2"/>
            </a:pPr>
            <a:r>
              <a:rPr lang="hu-HU" sz="4000" b="1" u="sng" dirty="0" smtClean="0"/>
              <a:t>Vagyon-megőrzés </a:t>
            </a:r>
            <a:r>
              <a:rPr lang="hu-HU" dirty="0" smtClean="0"/>
              <a:t>(likvid) eszköze, „Aranyborjú”;</a:t>
            </a:r>
          </a:p>
          <a:p>
            <a:pPr marL="457200" indent="-457200">
              <a:buFont typeface="Arial" pitchFamily="34" charset="0"/>
              <a:buAutoNum type="arabicPeriod" startAt="2"/>
            </a:pPr>
            <a:r>
              <a:rPr lang="hu-HU" sz="3600" b="1" u="sng" dirty="0" smtClean="0"/>
              <a:t>Térbeli transzferálás</a:t>
            </a:r>
            <a:r>
              <a:rPr lang="hu-HU" dirty="0" smtClean="0"/>
              <a:t>: </a:t>
            </a:r>
            <a:r>
              <a:rPr lang="hu-HU" b="1" i="1" dirty="0" smtClean="0"/>
              <a:t>„közös nyelv”; </a:t>
            </a:r>
            <a:r>
              <a:rPr lang="hu-HU" dirty="0" smtClean="0"/>
              <a:t>bárhol átváltható</a:t>
            </a:r>
          </a:p>
          <a:p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(c) TPT &amp; ALGY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7BB52-5DBF-4D9E-9C16-DC28139B4667}" type="slidenum">
              <a:rPr lang="hu-HU" smtClean="0"/>
              <a:t>5</a:t>
            </a:fld>
            <a:endParaRPr lang="hu-H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2. </a:t>
            </a:r>
            <a:r>
              <a:rPr lang="hu-HU" b="1" u="sng" dirty="0" smtClean="0"/>
              <a:t>Miért vonz/taszít (5000 éve)?</a:t>
            </a:r>
            <a:r>
              <a:rPr lang="hu-HU" sz="1800" dirty="0" smtClean="0"/>
              <a:t/>
            </a:r>
            <a:br>
              <a:rPr lang="hu-HU" sz="1800" dirty="0" smtClean="0"/>
            </a:br>
            <a:r>
              <a:rPr lang="hu-HU" sz="1800" dirty="0" smtClean="0"/>
              <a:t>(folyt. 2.)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eriod" startAt="7"/>
            </a:pPr>
            <a:r>
              <a:rPr lang="hu-HU" sz="3600" b="1" u="sng" dirty="0" smtClean="0"/>
              <a:t>Vagyon-mentés:</a:t>
            </a:r>
            <a:r>
              <a:rPr lang="hu-HU" b="1" dirty="0" smtClean="0"/>
              <a:t>  „</a:t>
            </a:r>
            <a:r>
              <a:rPr lang="hu-HU" b="1" i="1" dirty="0" smtClean="0"/>
              <a:t>10 X10”</a:t>
            </a:r>
            <a:r>
              <a:rPr lang="hu-HU" b="1" i="1" dirty="0" err="1" smtClean="0"/>
              <a:t>-</a:t>
            </a:r>
            <a:r>
              <a:rPr lang="hu-HU" b="1" dirty="0" err="1" smtClean="0"/>
              <a:t>es</a:t>
            </a:r>
            <a:r>
              <a:rPr lang="hu-HU" b="1" dirty="0" smtClean="0"/>
              <a:t> tv.; </a:t>
            </a:r>
            <a:r>
              <a:rPr lang="hu-HU" dirty="0" smtClean="0"/>
              <a:t>menekülés, új élet</a:t>
            </a:r>
          </a:p>
          <a:p>
            <a:pPr marL="514350" indent="-514350">
              <a:buAutoNum type="arabicPeriod" startAt="7"/>
            </a:pPr>
            <a:r>
              <a:rPr lang="hu-HU" sz="3600" b="1" u="sng" dirty="0" smtClean="0"/>
              <a:t>Időbeli transzferálás:</a:t>
            </a:r>
            <a:r>
              <a:rPr lang="hu-HU" dirty="0" smtClean="0"/>
              <a:t>  örökség, ne tudja senki…</a:t>
            </a:r>
          </a:p>
          <a:p>
            <a:pPr marL="514350" indent="-514350">
              <a:buAutoNum type="arabicPeriod" startAt="7"/>
            </a:pPr>
            <a:r>
              <a:rPr lang="hu-HU" sz="3600" b="1" u="sng" dirty="0" smtClean="0"/>
              <a:t>Gazdagság</a:t>
            </a:r>
            <a:r>
              <a:rPr lang="hu-HU" sz="3600" b="1" dirty="0" smtClean="0"/>
              <a:t>, </a:t>
            </a:r>
            <a:r>
              <a:rPr lang="hu-HU" sz="3600" b="1" u="sng" dirty="0" smtClean="0"/>
              <a:t>hatalom</a:t>
            </a:r>
            <a:r>
              <a:rPr lang="hu-HU" sz="3600" b="1" dirty="0" smtClean="0"/>
              <a:t>, </a:t>
            </a:r>
            <a:r>
              <a:rPr lang="hu-HU" sz="3600" b="1" u="sng" dirty="0" smtClean="0"/>
              <a:t>presztízs</a:t>
            </a:r>
            <a:r>
              <a:rPr lang="hu-HU" sz="3600" b="1" dirty="0" smtClean="0"/>
              <a:t> </a:t>
            </a:r>
            <a:r>
              <a:rPr lang="hu-HU" sz="3600" b="1" u="sng" dirty="0" smtClean="0"/>
              <a:t>jelkép</a:t>
            </a:r>
            <a:r>
              <a:rPr lang="hu-HU" sz="3600" b="1" dirty="0" smtClean="0"/>
              <a:t>e</a:t>
            </a:r>
            <a:r>
              <a:rPr lang="hu-HU" b="1" dirty="0" smtClean="0"/>
              <a:t>: </a:t>
            </a:r>
            <a:r>
              <a:rPr lang="hu-HU" dirty="0" smtClean="0"/>
              <a:t> aranygyapjú, </a:t>
            </a:r>
            <a:r>
              <a:rPr lang="hu-HU" dirty="0" err="1" smtClean="0"/>
              <a:t>a.trón</a:t>
            </a:r>
            <a:r>
              <a:rPr lang="hu-HU" dirty="0" smtClean="0"/>
              <a:t>, </a:t>
            </a:r>
            <a:r>
              <a:rPr lang="hu-HU" dirty="0" err="1" smtClean="0"/>
              <a:t>a.alma</a:t>
            </a:r>
            <a:r>
              <a:rPr lang="hu-HU" dirty="0" smtClean="0"/>
              <a:t>= </a:t>
            </a:r>
            <a:r>
              <a:rPr lang="hu-HU" dirty="0" err="1" smtClean="0"/>
              <a:t>a.királyi</a:t>
            </a:r>
            <a:r>
              <a:rPr lang="hu-HU" dirty="0" smtClean="0"/>
              <a:t> ékszerek,  </a:t>
            </a:r>
            <a:r>
              <a:rPr lang="hu-HU" dirty="0" err="1" smtClean="0"/>
              <a:t>a.metszés</a:t>
            </a:r>
            <a:r>
              <a:rPr lang="hu-HU" dirty="0" smtClean="0"/>
              <a:t>, </a:t>
            </a:r>
            <a:r>
              <a:rPr lang="hu-HU" dirty="0" err="1" smtClean="0"/>
              <a:t>a.század</a:t>
            </a:r>
            <a:r>
              <a:rPr lang="hu-HU" dirty="0" smtClean="0"/>
              <a:t>, </a:t>
            </a:r>
            <a:r>
              <a:rPr lang="hu-HU" dirty="0" err="1" smtClean="0"/>
              <a:t>a.kor</a:t>
            </a:r>
            <a:r>
              <a:rPr lang="hu-HU" dirty="0" smtClean="0"/>
              <a:t>, </a:t>
            </a:r>
            <a:r>
              <a:rPr lang="hu-HU" dirty="0" err="1" smtClean="0"/>
              <a:t>A.Bulla</a:t>
            </a:r>
            <a:r>
              <a:rPr lang="hu-HU" dirty="0" smtClean="0"/>
              <a:t>, </a:t>
            </a:r>
            <a:r>
              <a:rPr lang="hu-HU" dirty="0" err="1" smtClean="0"/>
              <a:t>a.korona</a:t>
            </a:r>
            <a:r>
              <a:rPr lang="hu-HU" dirty="0" smtClean="0"/>
              <a:t>, </a:t>
            </a:r>
            <a:r>
              <a:rPr lang="hu-HU" dirty="0" err="1" smtClean="0"/>
              <a:t>a.lakodalom</a:t>
            </a:r>
            <a:r>
              <a:rPr lang="hu-HU" dirty="0" smtClean="0"/>
              <a:t>, stb.</a:t>
            </a:r>
          </a:p>
          <a:p>
            <a:pPr marL="514350" indent="-514350">
              <a:buAutoNum type="arabicPeriod" startAt="7"/>
            </a:pPr>
            <a:r>
              <a:rPr lang="hu-HU" b="1" dirty="0" smtClean="0"/>
              <a:t>„</a:t>
            </a:r>
            <a:r>
              <a:rPr lang="hu-HU" sz="3600" b="1" u="sng" dirty="0" smtClean="0"/>
              <a:t>Csöndes, óvatos  gazdagok”:</a:t>
            </a:r>
            <a:r>
              <a:rPr lang="hu-HU" dirty="0" smtClean="0"/>
              <a:t> pogrom, forradalom, elkobzás, NSZK adó-hivatal  CD-je…</a:t>
            </a:r>
          </a:p>
          <a:p>
            <a:pPr marL="514350" indent="-514350">
              <a:buAutoNum type="arabicPeriod" startAt="7"/>
            </a:pPr>
            <a:r>
              <a:rPr lang="hu-HU" sz="3600" b="1" u="sng" dirty="0" smtClean="0"/>
              <a:t>Nemzetközi el- és leszámolások  eszköze</a:t>
            </a:r>
            <a:r>
              <a:rPr lang="hu-HU" dirty="0" smtClean="0"/>
              <a:t>:  új pénz alapja, kártérítések, Új Élet,  aranymérleg (1924)</a:t>
            </a:r>
          </a:p>
          <a:p>
            <a:pPr marL="514350" indent="-514350">
              <a:buAutoNum type="arabicPeriod" startAt="7"/>
            </a:pPr>
            <a:r>
              <a:rPr lang="hu-HU" b="1" u="sng" dirty="0" smtClean="0"/>
              <a:t>Spekulációnak sem rossz..</a:t>
            </a:r>
          </a:p>
          <a:p>
            <a:pPr marL="514350" indent="-514350">
              <a:buNone/>
            </a:pPr>
            <a:endParaRPr lang="hu-HU" b="1" u="sng" dirty="0" smtClean="0"/>
          </a:p>
          <a:p>
            <a:pPr marL="514350" indent="-514350">
              <a:buNone/>
            </a:pPr>
            <a:r>
              <a:rPr lang="hu-HU" dirty="0" smtClean="0"/>
              <a:t>	</a:t>
            </a:r>
            <a:r>
              <a:rPr lang="hu-HU" b="1" dirty="0" smtClean="0"/>
              <a:t>∑: „</a:t>
            </a:r>
            <a:r>
              <a:rPr lang="hu-HU" b="1" dirty="0" err="1" smtClean="0"/>
              <a:t>Objektiválódott</a:t>
            </a:r>
            <a:r>
              <a:rPr lang="hu-HU" b="1" dirty="0" smtClean="0"/>
              <a:t>” alapja </a:t>
            </a:r>
            <a:r>
              <a:rPr lang="hu-HU" dirty="0" smtClean="0"/>
              <a:t>van az arany tiszteletének</a:t>
            </a:r>
            <a:endParaRPr lang="hu-HU" sz="3600" dirty="0" smtClean="0"/>
          </a:p>
          <a:p>
            <a:pPr>
              <a:buNone/>
            </a:pP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(c) TPT &amp; ALGY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7BB52-5DBF-4D9E-9C16-DC28139B4667}" type="slidenum">
              <a:rPr lang="hu-HU" smtClean="0"/>
              <a:t>6</a:t>
            </a:fld>
            <a:endParaRPr lang="hu-H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2. </a:t>
            </a:r>
            <a:r>
              <a:rPr lang="hu-HU" b="1" u="sng" dirty="0" smtClean="0"/>
              <a:t>Miért vonz/taszít (5000 éve)?</a:t>
            </a:r>
            <a:r>
              <a:rPr lang="hu-HU" sz="1800" dirty="0" smtClean="0"/>
              <a:t/>
            </a:r>
            <a:br>
              <a:rPr lang="hu-HU" sz="1800" dirty="0" smtClean="0"/>
            </a:br>
            <a:r>
              <a:rPr lang="hu-HU" sz="1800" dirty="0" smtClean="0"/>
              <a:t>(folyt. 3.)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hu-HU" dirty="0" smtClean="0"/>
              <a:t>„</a:t>
            </a:r>
            <a:r>
              <a:rPr lang="hu-HU" sz="4400" b="1" i="1" u="sng" dirty="0" smtClean="0"/>
              <a:t>Taszít</a:t>
            </a:r>
            <a:r>
              <a:rPr lang="hu-HU" sz="4400" b="1" u="sng" dirty="0" smtClean="0"/>
              <a:t> </a:t>
            </a:r>
            <a:r>
              <a:rPr lang="hu-HU" dirty="0" smtClean="0"/>
              <a:t>az aranyhoz”: </a:t>
            </a:r>
          </a:p>
          <a:p>
            <a:pPr>
              <a:buNone/>
            </a:pPr>
            <a:r>
              <a:rPr lang="hu-HU" b="1" u="sng" dirty="0" smtClean="0"/>
              <a:t>menekülés a papírpénztől </a:t>
            </a:r>
            <a:r>
              <a:rPr lang="hu-HU" dirty="0" smtClean="0"/>
              <a:t>= €   ; $  ; Ft  +</a:t>
            </a:r>
          </a:p>
          <a:p>
            <a:pPr>
              <a:buNone/>
            </a:pPr>
            <a:r>
              <a:rPr lang="hu-HU" b="1" dirty="0" smtClean="0"/>
              <a:t>=  Bizalom-hiány</a:t>
            </a:r>
            <a:r>
              <a:rPr lang="hu-HU" dirty="0" smtClean="0"/>
              <a:t>: bankokban, államban,   konjunktúrában</a:t>
            </a:r>
          </a:p>
          <a:p>
            <a:pPr>
              <a:buNone/>
            </a:pPr>
            <a:r>
              <a:rPr lang="hu-HU" dirty="0" smtClean="0"/>
              <a:t>= </a:t>
            </a:r>
            <a:r>
              <a:rPr lang="hu-HU" b="1" u="sng" dirty="0" smtClean="0"/>
              <a:t>5-10 %</a:t>
            </a:r>
            <a:r>
              <a:rPr lang="hu-HU" dirty="0" smtClean="0"/>
              <a:t> : </a:t>
            </a:r>
            <a:r>
              <a:rPr lang="hu-HU" b="1" i="1" dirty="0" smtClean="0"/>
              <a:t>összeomlik</a:t>
            </a:r>
            <a:r>
              <a:rPr lang="hu-HU" dirty="0" smtClean="0"/>
              <a:t> a papírpénzre épített rendszer ?!</a:t>
            </a:r>
          </a:p>
          <a:p>
            <a:pPr>
              <a:buNone/>
            </a:pPr>
            <a:r>
              <a:rPr lang="hu-HU" dirty="0" smtClean="0"/>
              <a:t> = $&gt; </a:t>
            </a:r>
            <a:r>
              <a:rPr lang="hu-HU" dirty="0" err="1" smtClean="0"/>
              <a:t>amerigo</a:t>
            </a:r>
            <a:r>
              <a:rPr lang="hu-HU" dirty="0" smtClean="0"/>
              <a:t>, €&gt; szétesik, állampapírok moratóriuma, kényszer-konverziója, nyugdíj-redukció, tb. </a:t>
            </a:r>
            <a:r>
              <a:rPr lang="hu-HU" dirty="0" err="1" smtClean="0"/>
              <a:t>eüg-leépülés</a:t>
            </a:r>
            <a:r>
              <a:rPr lang="hu-HU" dirty="0" smtClean="0"/>
              <a:t>, új pénzek, újból  vagyon-mérleg, stb..</a:t>
            </a:r>
          </a:p>
          <a:p>
            <a:pPr>
              <a:buNone/>
            </a:pPr>
            <a:r>
              <a:rPr lang="hu-HU" dirty="0" smtClean="0"/>
              <a:t>Ami </a:t>
            </a:r>
            <a:r>
              <a:rPr lang="hu-HU" b="1" u="sng" dirty="0" smtClean="0"/>
              <a:t>100 %-ig biztos</a:t>
            </a:r>
            <a:r>
              <a:rPr lang="hu-HU" dirty="0" smtClean="0"/>
              <a:t>: </a:t>
            </a:r>
            <a:r>
              <a:rPr lang="hu-HU" b="1" u="sng" dirty="0" smtClean="0"/>
              <a:t>a világ nem tanult </a:t>
            </a:r>
            <a:r>
              <a:rPr lang="hu-HU" dirty="0" smtClean="0"/>
              <a:t>a válságból,ugyanoda akar visszatérni..= </a:t>
            </a:r>
          </a:p>
          <a:p>
            <a:pPr>
              <a:buNone/>
            </a:pPr>
            <a:r>
              <a:rPr lang="hu-HU" dirty="0"/>
              <a:t>	</a:t>
            </a:r>
            <a:r>
              <a:rPr lang="hu-HU" dirty="0" smtClean="0"/>
              <a:t>2018-ig megyünk az úton/szakadékba…?!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(c) TPT &amp; ALGY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7BB52-5DBF-4D9E-9C16-DC28139B4667}" type="slidenum">
              <a:rPr lang="hu-HU" smtClean="0"/>
              <a:t>7</a:t>
            </a:fld>
            <a:endParaRPr lang="hu-H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2. </a:t>
            </a:r>
            <a:r>
              <a:rPr lang="hu-HU" b="1" u="sng" dirty="0" smtClean="0"/>
              <a:t>Miért vonz/taszít (5000 éve)?</a:t>
            </a:r>
            <a:r>
              <a:rPr lang="hu-HU" sz="1800" dirty="0" smtClean="0"/>
              <a:t/>
            </a:r>
            <a:br>
              <a:rPr lang="hu-HU" sz="1800" dirty="0" smtClean="0"/>
            </a:br>
            <a:r>
              <a:rPr lang="hu-HU" sz="1800" dirty="0" smtClean="0"/>
              <a:t>(folyt. 4.)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hu-HU" b="1" u="sng" dirty="0" smtClean="0"/>
              <a:t>Konkrét jövő </a:t>
            </a:r>
            <a:r>
              <a:rPr lang="hu-HU" dirty="0" smtClean="0"/>
              <a:t>a globális pénzügyekben </a:t>
            </a:r>
            <a:r>
              <a:rPr lang="hu-HU" b="1" u="sng" dirty="0" smtClean="0"/>
              <a:t>2015-ig</a:t>
            </a:r>
            <a:r>
              <a:rPr lang="hu-HU" dirty="0" smtClean="0"/>
              <a:t> = 3 év.</a:t>
            </a:r>
          </a:p>
          <a:p>
            <a:pPr>
              <a:buFontTx/>
              <a:buChar char="-"/>
            </a:pPr>
            <a:r>
              <a:rPr lang="hu-HU" dirty="0" err="1" smtClean="0"/>
              <a:t>P.intézetek</a:t>
            </a:r>
            <a:r>
              <a:rPr lang="hu-HU" dirty="0" smtClean="0"/>
              <a:t> </a:t>
            </a:r>
            <a:r>
              <a:rPr lang="hu-HU" b="1" dirty="0" smtClean="0"/>
              <a:t>Szab &amp; Fel</a:t>
            </a:r>
            <a:r>
              <a:rPr lang="hu-HU" dirty="0" smtClean="0"/>
              <a:t>: jó irányban, de elégtelenül =</a:t>
            </a:r>
          </a:p>
          <a:p>
            <a:pPr>
              <a:buFontTx/>
              <a:buChar char="-"/>
            </a:pPr>
            <a:r>
              <a:rPr lang="hu-HU" dirty="0" smtClean="0"/>
              <a:t>Bizalom nem tér vissza = </a:t>
            </a:r>
            <a:r>
              <a:rPr lang="hu-HU" dirty="0" err="1" smtClean="0"/>
              <a:t>hedge</a:t>
            </a:r>
            <a:r>
              <a:rPr lang="hu-HU" dirty="0" smtClean="0"/>
              <a:t> </a:t>
            </a:r>
            <a:r>
              <a:rPr lang="hu-HU" dirty="0" err="1" smtClean="0"/>
              <a:t>fund-ok</a:t>
            </a:r>
            <a:r>
              <a:rPr lang="hu-HU" dirty="0" smtClean="0"/>
              <a:t> majd, e-pénzek</a:t>
            </a:r>
          </a:p>
          <a:p>
            <a:pPr>
              <a:buFontTx/>
              <a:buChar char="-"/>
            </a:pPr>
            <a:r>
              <a:rPr lang="hu-HU" dirty="0" smtClean="0"/>
              <a:t>USA, EK jövőjébe vetett </a:t>
            </a:r>
            <a:r>
              <a:rPr lang="hu-HU" b="1" dirty="0" smtClean="0"/>
              <a:t>bizalom</a:t>
            </a:r>
            <a:r>
              <a:rPr lang="hu-HU" dirty="0" smtClean="0"/>
              <a:t>: hullámzik</a:t>
            </a:r>
          </a:p>
          <a:p>
            <a:pPr>
              <a:buFontTx/>
              <a:buChar char="-"/>
            </a:pPr>
            <a:r>
              <a:rPr lang="hu-HU" dirty="0" err="1" smtClean="0"/>
              <a:t>Gazd</a:t>
            </a:r>
            <a:r>
              <a:rPr lang="hu-HU" dirty="0" smtClean="0"/>
              <a:t>. </a:t>
            </a:r>
            <a:r>
              <a:rPr lang="hu-HU" b="1" dirty="0" smtClean="0"/>
              <a:t>Válság</a:t>
            </a:r>
            <a:r>
              <a:rPr lang="hu-HU" dirty="0" smtClean="0"/>
              <a:t> : elhúzódik</a:t>
            </a:r>
          </a:p>
          <a:p>
            <a:pPr>
              <a:buFontTx/>
              <a:buChar char="-"/>
            </a:pPr>
            <a:r>
              <a:rPr lang="hu-HU" b="1" dirty="0" smtClean="0"/>
              <a:t>Kamat</a:t>
            </a:r>
            <a:r>
              <a:rPr lang="hu-HU" dirty="0" smtClean="0"/>
              <a:t>-szint: alacsony marad</a:t>
            </a:r>
          </a:p>
          <a:p>
            <a:pPr>
              <a:buFontTx/>
              <a:buChar char="-"/>
            </a:pPr>
            <a:r>
              <a:rPr lang="hu-HU" b="1" dirty="0" smtClean="0"/>
              <a:t>Infláció </a:t>
            </a:r>
            <a:r>
              <a:rPr lang="hu-HU" dirty="0" smtClean="0"/>
              <a:t>– államkötvény-kibocsátások miatt – megnő =</a:t>
            </a:r>
          </a:p>
          <a:p>
            <a:pPr>
              <a:buFontTx/>
              <a:buChar char="-"/>
            </a:pPr>
            <a:r>
              <a:rPr lang="hu-HU" b="1" dirty="0" smtClean="0"/>
              <a:t>Reál-hozadék</a:t>
            </a:r>
            <a:r>
              <a:rPr lang="hu-HU" dirty="0" smtClean="0"/>
              <a:t>: 0 körüli vagy mínuszos</a:t>
            </a:r>
          </a:p>
          <a:p>
            <a:pPr>
              <a:buFontTx/>
              <a:buChar char="-"/>
            </a:pPr>
            <a:r>
              <a:rPr lang="hu-HU" dirty="0" smtClean="0"/>
              <a:t>Mindenütt </a:t>
            </a:r>
            <a:r>
              <a:rPr lang="hu-HU" b="1" dirty="0" smtClean="0"/>
              <a:t>költségvetési</a:t>
            </a:r>
            <a:r>
              <a:rPr lang="hu-HU" dirty="0" smtClean="0"/>
              <a:t> megszorítások= </a:t>
            </a:r>
            <a:r>
              <a:rPr lang="hu-HU" dirty="0" err="1" smtClean="0"/>
              <a:t>pol</a:t>
            </a:r>
            <a:r>
              <a:rPr lang="hu-HU" dirty="0" smtClean="0"/>
              <a:t>. bizonytalanság</a:t>
            </a:r>
          </a:p>
          <a:p>
            <a:pPr>
              <a:buFontTx/>
              <a:buChar char="-"/>
            </a:pPr>
            <a:r>
              <a:rPr lang="hu-HU" dirty="0" smtClean="0"/>
              <a:t>Részvény(alapok): bizonytalan, hullámzó,  „</a:t>
            </a:r>
            <a:r>
              <a:rPr lang="hu-HU" b="1" dirty="0" smtClean="0"/>
              <a:t>alig-hozadék</a:t>
            </a:r>
            <a:r>
              <a:rPr lang="hu-HU" dirty="0" smtClean="0"/>
              <a:t>”…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∑ : K: </a:t>
            </a:r>
            <a:r>
              <a:rPr lang="hu-HU" sz="4000" b="1" u="sng" dirty="0" smtClean="0"/>
              <a:t>Hova (ne) tegyem a kis pénzem</a:t>
            </a:r>
            <a:r>
              <a:rPr lang="hu-HU" dirty="0" smtClean="0"/>
              <a:t>, hogy X év múlva is meglegyen?</a:t>
            </a:r>
          </a:p>
          <a:p>
            <a:pPr>
              <a:buNone/>
            </a:pPr>
            <a:r>
              <a:rPr lang="hu-HU" dirty="0" smtClean="0"/>
              <a:t>	V: </a:t>
            </a:r>
            <a:r>
              <a:rPr lang="hu-HU" b="1" dirty="0" smtClean="0"/>
              <a:t>Senki nem </a:t>
            </a:r>
            <a:r>
              <a:rPr lang="hu-HU" dirty="0" smtClean="0"/>
              <a:t>meri/tudja felelősséggel azt mondani, hogy….</a:t>
            </a:r>
          </a:p>
          <a:p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(c) TPT &amp; ALGY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7BB52-5DBF-4D9E-9C16-DC28139B4667}" type="slidenum">
              <a:rPr lang="hu-HU" smtClean="0"/>
              <a:t>8</a:t>
            </a:fld>
            <a:endParaRPr lang="hu-H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3. </a:t>
            </a:r>
            <a:r>
              <a:rPr lang="hu-HU" b="1" u="sng" dirty="0" smtClean="0"/>
              <a:t>Az aranypiac meghatározó tényezői </a:t>
            </a:r>
            <a:endParaRPr lang="hu-HU" b="1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71500" indent="-571500">
              <a:buAutoNum type="romanUcPeriod"/>
            </a:pPr>
            <a:r>
              <a:rPr lang="hu-HU" b="1" u="sng" dirty="0" smtClean="0"/>
              <a:t>Arany-kínálat</a:t>
            </a:r>
            <a:r>
              <a:rPr lang="hu-HU" dirty="0" smtClean="0"/>
              <a:t> (2011-2012): stabil (új bánya=10 év,   70 %-a fejlődőből, 38 </a:t>
            </a:r>
            <a:r>
              <a:rPr lang="hu-HU" b="1" i="1" dirty="0"/>
              <a:t>HIPC</a:t>
            </a:r>
            <a:r>
              <a:rPr lang="hu-HU" b="1" dirty="0"/>
              <a:t> </a:t>
            </a:r>
            <a:r>
              <a:rPr lang="hu-HU" dirty="0" smtClean="0"/>
              <a:t>(</a:t>
            </a:r>
            <a:r>
              <a:rPr lang="hu-HU" dirty="0" err="1" smtClean="0"/>
              <a:t>Heavily</a:t>
            </a:r>
            <a:r>
              <a:rPr lang="hu-HU" dirty="0" smtClean="0"/>
              <a:t> </a:t>
            </a:r>
            <a:r>
              <a:rPr lang="hu-HU" dirty="0" err="1"/>
              <a:t>Indebted</a:t>
            </a:r>
            <a:r>
              <a:rPr lang="hu-HU" dirty="0"/>
              <a:t> </a:t>
            </a:r>
            <a:r>
              <a:rPr lang="hu-HU" dirty="0" err="1"/>
              <a:t>Poor</a:t>
            </a:r>
            <a:r>
              <a:rPr lang="hu-HU" dirty="0"/>
              <a:t> </a:t>
            </a:r>
            <a:r>
              <a:rPr lang="hu-HU" dirty="0" err="1" smtClean="0"/>
              <a:t>Countries</a:t>
            </a:r>
            <a:r>
              <a:rPr lang="hu-HU" dirty="0" smtClean="0"/>
              <a:t>)  &gt;&gt; 14 létfontosságú = WB, UN  is támogatja, nagyok: Kína,  Ausztrália,USA, Orosz, DAF, Peru</a:t>
            </a:r>
          </a:p>
          <a:p>
            <a:pPr marL="571500" indent="-571500">
              <a:buNone/>
            </a:pPr>
            <a:endParaRPr lang="hu-HU" dirty="0" smtClean="0"/>
          </a:p>
          <a:p>
            <a:pPr marL="571500" indent="-571500">
              <a:buNone/>
            </a:pPr>
            <a:r>
              <a:rPr lang="hu-HU" dirty="0" smtClean="0"/>
              <a:t>1.    </a:t>
            </a:r>
            <a:r>
              <a:rPr lang="hu-HU" b="1" dirty="0" smtClean="0"/>
              <a:t>Termelés:</a:t>
            </a:r>
            <a:r>
              <a:rPr lang="hu-HU" dirty="0" smtClean="0"/>
              <a:t> 		2 600 - 2 800 </a:t>
            </a:r>
            <a:r>
              <a:rPr lang="hu-HU" dirty="0" err="1" smtClean="0"/>
              <a:t>to</a:t>
            </a:r>
            <a:r>
              <a:rPr lang="hu-HU" dirty="0" smtClean="0"/>
              <a:t>/év</a:t>
            </a:r>
          </a:p>
          <a:p>
            <a:pPr marL="571500" indent="-571500">
              <a:buNone/>
            </a:pPr>
            <a:r>
              <a:rPr lang="hu-HU" dirty="0" smtClean="0"/>
              <a:t>2.   </a:t>
            </a:r>
            <a:r>
              <a:rPr lang="hu-HU" u="sng" dirty="0" smtClean="0"/>
              <a:t>„</a:t>
            </a:r>
            <a:r>
              <a:rPr lang="hu-HU" b="1" u="sng" dirty="0" smtClean="0"/>
              <a:t>Visszanyerés</a:t>
            </a:r>
            <a:r>
              <a:rPr lang="hu-HU" u="sng" dirty="0" smtClean="0"/>
              <a:t>”: 	             1 600 - 1 700 </a:t>
            </a:r>
            <a:r>
              <a:rPr lang="hu-HU" u="sng" dirty="0" err="1" smtClean="0"/>
              <a:t>to</a:t>
            </a:r>
            <a:r>
              <a:rPr lang="hu-HU" u="sng" dirty="0" smtClean="0"/>
              <a:t>/év</a:t>
            </a:r>
          </a:p>
          <a:p>
            <a:pPr marL="571500" indent="-571500">
              <a:buNone/>
            </a:pPr>
            <a:r>
              <a:rPr lang="hu-HU" dirty="0"/>
              <a:t>	</a:t>
            </a:r>
            <a:r>
              <a:rPr lang="hu-HU" dirty="0" smtClean="0"/>
              <a:t>	∑  </a:t>
            </a:r>
            <a:r>
              <a:rPr lang="hu-HU" b="1" dirty="0" smtClean="0"/>
              <a:t>kínálat</a:t>
            </a:r>
            <a:r>
              <a:rPr lang="hu-HU" dirty="0" smtClean="0"/>
              <a:t> :                </a:t>
            </a:r>
            <a:r>
              <a:rPr lang="hu-HU" sz="4000" b="1" dirty="0" smtClean="0"/>
              <a:t>4 200 - 4 500 </a:t>
            </a:r>
            <a:r>
              <a:rPr lang="hu-HU" dirty="0" err="1" smtClean="0"/>
              <a:t>to</a:t>
            </a:r>
            <a:r>
              <a:rPr lang="hu-HU" dirty="0" smtClean="0"/>
              <a:t>/év</a:t>
            </a:r>
            <a:endParaRPr lang="hu-HU" u="sng" dirty="0" smtClean="0"/>
          </a:p>
          <a:p>
            <a:pPr marL="571500" indent="-571500">
              <a:buNone/>
            </a:pPr>
            <a:endParaRPr lang="hu-HU" dirty="0" smtClean="0"/>
          </a:p>
          <a:p>
            <a:pPr marL="571500" indent="-571500">
              <a:buNone/>
            </a:pPr>
            <a:r>
              <a:rPr lang="hu-HU" dirty="0" smtClean="0"/>
              <a:t>3. (?)</a:t>
            </a:r>
            <a:r>
              <a:rPr lang="hu-HU" b="1" dirty="0" smtClean="0"/>
              <a:t>Jegybankok</a:t>
            </a:r>
            <a:r>
              <a:rPr lang="hu-HU" dirty="0" smtClean="0"/>
              <a:t> +IMF: 2009-ig:  + (</a:t>
            </a:r>
            <a:r>
              <a:rPr lang="hu-HU" dirty="0" err="1" smtClean="0"/>
              <a:t>max</a:t>
            </a:r>
            <a:r>
              <a:rPr lang="hu-HU" dirty="0" smtClean="0"/>
              <a:t>. 400 </a:t>
            </a:r>
            <a:r>
              <a:rPr lang="hu-HU" dirty="0" err="1" smtClean="0"/>
              <a:t>to</a:t>
            </a:r>
            <a:r>
              <a:rPr lang="hu-HU" dirty="0" smtClean="0"/>
              <a:t>)</a:t>
            </a:r>
          </a:p>
          <a:p>
            <a:pPr marL="571500" indent="-571500">
              <a:buNone/>
            </a:pPr>
            <a:r>
              <a:rPr lang="hu-HU" dirty="0"/>
              <a:t>	</a:t>
            </a:r>
            <a:r>
              <a:rPr lang="hu-HU" dirty="0" smtClean="0"/>
              <a:t>		2010-től vesz:          </a:t>
            </a:r>
            <a:r>
              <a:rPr lang="hu-HU" b="1" dirty="0" smtClean="0"/>
              <a:t>- 400-500  </a:t>
            </a:r>
            <a:r>
              <a:rPr lang="hu-HU" b="1" dirty="0" err="1" smtClean="0"/>
              <a:t>to</a:t>
            </a:r>
            <a:r>
              <a:rPr lang="hu-HU" b="1" dirty="0" smtClean="0"/>
              <a:t>/év</a:t>
            </a:r>
            <a:endParaRPr lang="hu-HU" b="1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(c) TPT &amp; ALGY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7BB52-5DBF-4D9E-9C16-DC28139B4667}" type="slidenum">
              <a:rPr lang="hu-HU" smtClean="0"/>
              <a:t>9</a:t>
            </a:fld>
            <a:endParaRPr lang="hu-H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Fényűző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1448</Words>
  <Application>Microsoft Office PowerPoint</Application>
  <PresentationFormat>Diavetítés a képernyőre (4:3 oldalarány)</PresentationFormat>
  <Paragraphs>258</Paragraphs>
  <Slides>21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21</vt:i4>
      </vt:variant>
    </vt:vector>
  </HeadingPairs>
  <TitlesOfParts>
    <vt:vector size="22" baseType="lpstr">
      <vt:lpstr>Office-téma</vt:lpstr>
      <vt:lpstr>   Az     ARANY (és) a  XXI. század pénze?!</vt:lpstr>
      <vt:lpstr>Tartalom</vt:lpstr>
      <vt:lpstr>1. Mi a „globális befektetési  arany”? </vt:lpstr>
      <vt:lpstr>2. Miért vonz/taszít (5000 éve)?</vt:lpstr>
      <vt:lpstr>2. Miért vonz/taszít (5000 éve)? (folyt. 1.)</vt:lpstr>
      <vt:lpstr>2. Miért vonz/taszít (5000 éve)? (folyt. 2.)</vt:lpstr>
      <vt:lpstr>2. Miért vonz/taszít (5000 éve)? (folyt. 3.)</vt:lpstr>
      <vt:lpstr>2. Miért vonz/taszít (5000 éve)? (folyt. 4.)</vt:lpstr>
      <vt:lpstr>3. Az aranypiac meghatározó tényezői </vt:lpstr>
      <vt:lpstr>3. Az aranypiac meghatározó tényezői  (folyt. 1.)</vt:lpstr>
      <vt:lpstr>3. Az aranypiac meghatározó tényezői  (folyt. 2.)</vt:lpstr>
      <vt:lpstr>3. Az aranypiac meghatározó tényezői  (folyt. 3.)</vt:lpstr>
      <vt:lpstr>3. Az aranypiac meghatározó tényezői  (folyt. 4.)</vt:lpstr>
      <vt:lpstr>3. Az aranypiac meghatározó tényezői  (folyt. 5.)</vt:lpstr>
      <vt:lpstr>3. Az aranypiac meghatározó tényezői  (folyt. 6.)</vt:lpstr>
      <vt:lpstr>Az aranypiac meghatározó tényezői  (folyt. 7.)</vt:lpstr>
      <vt:lpstr>Az aranypiac meghatározó tényezői  (folyt. 8.)</vt:lpstr>
      <vt:lpstr>4. Árak és hozamok (2011-2012)</vt:lpstr>
      <vt:lpstr>5. Lesz/lehet-e  „aranypénz” ?</vt:lpstr>
      <vt:lpstr>6. Az arany jövője</vt:lpstr>
      <vt:lpstr>Köszönöm  megtisztelő figyelmüket!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ARANY (és) a XXI. század pénze?!</dc:title>
  <dc:creator>Laszlo</dc:creator>
  <cp:lastModifiedBy>Laszlo</cp:lastModifiedBy>
  <cp:revision>25</cp:revision>
  <dcterms:created xsi:type="dcterms:W3CDTF">2012-11-14T14:14:25Z</dcterms:created>
  <dcterms:modified xsi:type="dcterms:W3CDTF">2012-11-14T17:47:08Z</dcterms:modified>
</cp:coreProperties>
</file>