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3" r:id="rId4"/>
    <p:sldId id="274" r:id="rId5"/>
    <p:sldId id="280" r:id="rId6"/>
    <p:sldId id="282" r:id="rId7"/>
    <p:sldId id="265" r:id="rId8"/>
    <p:sldId id="259" r:id="rId9"/>
    <p:sldId id="266" r:id="rId10"/>
    <p:sldId id="267" r:id="rId11"/>
    <p:sldId id="260" r:id="rId12"/>
    <p:sldId id="261" r:id="rId13"/>
    <p:sldId id="262" r:id="rId14"/>
    <p:sldId id="263" r:id="rId15"/>
    <p:sldId id="281" r:id="rId16"/>
    <p:sldId id="264" r:id="rId17"/>
    <p:sldId id="270" r:id="rId18"/>
    <p:sldId id="275" r:id="rId19"/>
    <p:sldId id="276" r:id="rId20"/>
    <p:sldId id="277" r:id="rId21"/>
    <p:sldId id="269" r:id="rId22"/>
    <p:sldId id="268" r:id="rId23"/>
    <p:sldId id="279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5059-8321-4079-BE8F-7112C44B9F71}" type="datetimeFigureOut">
              <a:rPr lang="hu-HU" smtClean="0"/>
              <a:t>2012.11.17.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58EAF-FB64-44E0-B451-ACA9FE05CF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84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27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9B454E-E5EB-46EA-B57C-FC9A718F19DC}" type="slidenum">
              <a:rPr lang="hu-HU"/>
              <a:pPr eaLnBrk="1" hangingPunct="1"/>
              <a:t>10</a:t>
            </a:fld>
            <a:endParaRPr lang="hu-H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81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2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1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7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672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8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54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620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91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2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164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128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05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029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9F909-2A51-4E60-82C2-AF427857F0E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58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CD4993-5D1B-40D2-A4A3-BB2D86EF3147}" type="slidenum">
              <a:rPr lang="en-GB" sz="1200" smtClean="0"/>
              <a:pPr/>
              <a:t>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29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6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04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8EAF-FB64-44E0-B451-ACA9FE05CF3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32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921F-94BD-4DC0-BE66-A645DC9FF57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1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00948E-FF8A-4A23-873E-FAE4545F124A}" type="slidenum">
              <a:rPr lang="hu-HU"/>
              <a:pPr eaLnBrk="1" hangingPunct="1"/>
              <a:t>9</a:t>
            </a:fld>
            <a:endParaRPr lang="hu-H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C9BB-3358-4D50-BC02-7053367448F3}" type="datetime1">
              <a:rPr lang="hu-HU" smtClean="0"/>
              <a:t>2012.11.17.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69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602C-4081-417B-9313-AE9776356EAB}" type="datetime1">
              <a:rPr lang="hu-HU" smtClean="0"/>
              <a:t>2012.11.17.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1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3C4-74C7-4280-9E13-228F994C8557}" type="datetime1">
              <a:rPr lang="hu-HU" smtClean="0"/>
              <a:t>2012.11.17.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67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EB3F-D3B5-4B8F-8F85-59485FDCFF9E}" type="datetime1">
              <a:rPr lang="hu-HU" smtClean="0"/>
              <a:t>2012.11.17.</a:t>
            </a:fld>
            <a:endParaRPr lang="en-GB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27D3-63A7-4FF5-AF84-2D757255D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0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34D5-F9B7-4F90-B859-9CF0C6DC5888}" type="datetime1">
              <a:rPr lang="hu-HU" smtClean="0"/>
              <a:t>2012.11.17.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05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4C5-B96E-49E0-ACF3-EFFC017B8ED8}" type="datetime1">
              <a:rPr lang="hu-HU" smtClean="0"/>
              <a:t>2012.11.17.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35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F3D0-6A1C-4155-BC12-B4510DD4C543}" type="datetime1">
              <a:rPr lang="hu-HU" smtClean="0"/>
              <a:t>2012.11.17.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4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7D3-D640-469A-A75E-C46565E3F860}" type="datetime1">
              <a:rPr lang="hu-HU" smtClean="0"/>
              <a:t>2012.11.17.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26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5358-FEB8-4765-929F-3F761D642A4C}" type="datetime1">
              <a:rPr lang="hu-HU" smtClean="0"/>
              <a:t>2012.11.17.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28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4D13-20A6-4AFC-8A34-CD87B425D701}" type="datetime1">
              <a:rPr lang="hu-HU" smtClean="0"/>
              <a:t>2012.11.17.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76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986C-DE8D-404B-A5CF-8A66305CBF32}" type="datetime1">
              <a:rPr lang="hu-HU" smtClean="0"/>
              <a:t>2012.11.17.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25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3BE3-DD0A-4520-8D25-C868F6F51222}" type="datetime1">
              <a:rPr lang="hu-HU" smtClean="0"/>
              <a:t>2012.11.17.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8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18D3-050B-471B-BFBE-E837299A9442}" type="datetime1">
              <a:rPr lang="hu-HU" smtClean="0"/>
              <a:t>2012.11.17.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DD90-2E29-4833-8917-3BBE82FE7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5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acific_Gas_and_Electric_Co." TargetMode="External"/><Relationship Id="rId3" Type="http://schemas.openxmlformats.org/officeDocument/2006/relationships/hyperlink" Target="http://en.wikipedia.org/wiki/Worldcom,_Inc." TargetMode="External"/><Relationship Id="rId7" Type="http://schemas.openxmlformats.org/officeDocument/2006/relationships/hyperlink" Target="http://en.wikipedia.org/wiki/Thornburg_Mortg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Chrysler" TargetMode="External"/><Relationship Id="rId5" Type="http://schemas.openxmlformats.org/officeDocument/2006/relationships/hyperlink" Target="http://en.wikipedia.org/wiki/Conseco,_Inc." TargetMode="External"/><Relationship Id="rId4" Type="http://schemas.openxmlformats.org/officeDocument/2006/relationships/hyperlink" Target="http://en.wikipedia.org/wiki/Enron_Corp." TargetMode="External"/><Relationship Id="rId9" Type="http://schemas.openxmlformats.org/officeDocument/2006/relationships/hyperlink" Target="http://en.wikipedia.org/wiki/Texa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Mihályi Péter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Válság és recesszió a világgazdaságban</a:t>
            </a:r>
            <a:endParaRPr lang="hu-HU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 descr="ANd9GcTxg6jfKXQCl4LQEvd6rSKoR2dluf8R7j-G8O3O16tCam-0NN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5301208"/>
            <a:ext cx="1904856" cy="12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non_sz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4869160"/>
            <a:ext cx="18002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251520" y="476672"/>
            <a:ext cx="482453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Treasury</a:t>
            </a:r>
            <a:r>
              <a:rPr lang="hu-HU" dirty="0" smtClean="0"/>
              <a:t> Club Konferencia</a:t>
            </a:r>
          </a:p>
          <a:p>
            <a:r>
              <a:rPr lang="hu-HU" dirty="0" smtClean="0"/>
              <a:t>MTA Közgazdasági Bizottsága</a:t>
            </a:r>
          </a:p>
          <a:p>
            <a:r>
              <a:rPr lang="hu-HU" dirty="0" smtClean="0"/>
              <a:t>Pénzügytani Albizottsága </a:t>
            </a:r>
          </a:p>
          <a:p>
            <a:endParaRPr lang="hu-HU" dirty="0"/>
          </a:p>
          <a:p>
            <a:r>
              <a:rPr lang="hu-HU" dirty="0" smtClean="0"/>
              <a:t>Szent István Egyetem – Gödöllő, 2012. nov. 22.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17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40B879-3D34-40EC-8078-11C6927663C5}" type="slidenum">
              <a:rPr lang="hu-HU"/>
              <a:pPr eaLnBrk="1" hangingPunct="1"/>
              <a:t>10</a:t>
            </a:fld>
            <a:endParaRPr lang="hu-HU"/>
          </a:p>
        </p:txBody>
      </p:sp>
      <p:pic>
        <p:nvPicPr>
          <p:cNvPr id="19460" name="Picture 5" descr="us-bankruptci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6963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Két veszély leselkedett a világra </a:t>
            </a:r>
            <a:r>
              <a:rPr lang="en-US" dirty="0" smtClean="0"/>
              <a:t>2008</a:t>
            </a:r>
            <a:r>
              <a:rPr lang="hu-HU" dirty="0" err="1" smtClean="0"/>
              <a:t>-ban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40F2-3261-45EC-A7AA-711B3D95E69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Téglalap 4"/>
          <p:cNvSpPr/>
          <p:nvPr/>
        </p:nvSpPr>
        <p:spPr>
          <a:xfrm>
            <a:off x="458838" y="1628800"/>
            <a:ext cx="5625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Minden nemzedék életében egyszer van ilyen:  a pénzügyi  világ központjaiban </a:t>
            </a:r>
            <a:r>
              <a:rPr lang="hu-HU" dirty="0" smtClean="0">
                <a:solidFill>
                  <a:srgbClr val="FF0000"/>
                </a:solidFill>
              </a:rPr>
              <a:t>befagynak a bankközi piacok</a:t>
            </a:r>
            <a:r>
              <a:rPr lang="hu-HU" dirty="0" smtClean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10-15 évenként megesik:  „</a:t>
            </a:r>
            <a:r>
              <a:rPr lang="hu-HU" dirty="0" err="1" smtClean="0">
                <a:solidFill>
                  <a:srgbClr val="FF0000"/>
                </a:solidFill>
              </a:rPr>
              <a:t>Sudden</a:t>
            </a:r>
            <a:r>
              <a:rPr lang="hu-HU" dirty="0" smtClean="0">
                <a:solidFill>
                  <a:srgbClr val="FF0000"/>
                </a:solidFill>
              </a:rPr>
              <a:t> stop</a:t>
            </a:r>
            <a:r>
              <a:rPr lang="hu-HU" dirty="0" smtClean="0"/>
              <a:t>”.  Hirtelen leáll a fejlődő országokban irányuló tőkeforgalom.  A múltbeli tapasztalatok szerint ezt rendszerint a termelés, a magánhitelek drámai visszaesése és a reálárfolyamok felértékelődése követi. </a:t>
            </a:r>
            <a:endParaRPr lang="en-US" dirty="0"/>
          </a:p>
        </p:txBody>
      </p:sp>
      <p:pic>
        <p:nvPicPr>
          <p:cNvPr id="2050" name="Picture 2" descr="http://media.economist.com/sites/default/files/imagecache/290-width/images/print-edition/20121110_FNC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762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35696" y="458112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1998-as pénzügyi válság súlyosan érintette Ázsiát.  Több mint 10 évig tartott, amíg a tőkeáramlás relatív volumene </a:t>
            </a:r>
            <a:r>
              <a:rPr lang="hu-HU" dirty="0" smtClean="0"/>
              <a:t>helyreállt.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716016" y="2996952"/>
            <a:ext cx="20162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9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Global</a:t>
            </a:r>
            <a:r>
              <a:rPr lang="hu-HU" noProof="0" dirty="0" smtClean="0"/>
              <a:t>is FDI áramlás</a:t>
            </a:r>
            <a:endParaRPr lang="en-GB" noProof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40F2-3261-45EC-A7AA-711B3D95E69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7951439" cy="44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Bn $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noProof="0" dirty="0" smtClean="0"/>
              <a:t>A privatizációs folyamatok is lelassultak</a:t>
            </a:r>
            <a:endParaRPr lang="en-GB" noProof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40F2-3261-45EC-A7AA-711B3D95E69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6482"/>
            <a:ext cx="8280920" cy="35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5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… </a:t>
            </a:r>
            <a:r>
              <a:rPr lang="hu-HU" noProof="0" dirty="0" smtClean="0"/>
              <a:t>Európában azután pláne! </a:t>
            </a:r>
            <a:endParaRPr lang="en-GB" noProof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40F2-3261-45EC-A7AA-711B3D95E69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1" y="1556793"/>
            <a:ext cx="880188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59632" y="55172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Ezen az ábrán jó kivehető a lefelé mutató trend. </a:t>
            </a:r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0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Quantitative</a:t>
            </a:r>
            <a:r>
              <a:rPr lang="hu-HU" dirty="0" smtClean="0"/>
              <a:t> </a:t>
            </a:r>
            <a:r>
              <a:rPr lang="hu-HU" dirty="0" err="1" smtClean="0"/>
              <a:t>easing</a:t>
            </a:r>
            <a:r>
              <a:rPr lang="hu-HU" dirty="0" smtClean="0"/>
              <a:t>:  Kísérlet a két fajta pénzügyi válság elkerülése érdekében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15</a:t>
            </a:fld>
            <a:endParaRPr lang="hu-HU"/>
          </a:p>
        </p:txBody>
      </p:sp>
      <p:pic>
        <p:nvPicPr>
          <p:cNvPr id="1026" name="Picture 2" descr="http://www.thecomingdepression.net/wp-content/uploads/2010/11/helicopter-dropping-greenba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1541"/>
            <a:ext cx="3524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95936" y="177281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FED, ECB, </a:t>
            </a:r>
            <a:r>
              <a:rPr lang="hu-HU" dirty="0" err="1" smtClean="0"/>
              <a:t>BoE</a:t>
            </a:r>
            <a:r>
              <a:rPr lang="hu-HU" dirty="0" smtClean="0"/>
              <a:t>  együttes erővel igyekeznek növelni a likviditást a világgazdaságban.</a:t>
            </a:r>
          </a:p>
          <a:p>
            <a:endParaRPr lang="hu-HU" dirty="0"/>
          </a:p>
          <a:p>
            <a:r>
              <a:rPr lang="hu-HU" dirty="0" smtClean="0"/>
              <a:t>Váratlan fejlemény: Nem működik a mennyiség pénzelmélet  (MV = PQ), nincs infláció.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944016" y="3356992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527884" y="455274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USA: Az alacsony kamatok miatt megélénkült a vállalati kötvénykibocsátás.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300192" y="465313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Európai periféria:  Magas kamatok mellett ömlik a „forró pénz” a refinanszírozási nehézségekkel küzdő költségvetésekbe.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6012160" y="3356992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hu-HU" noProof="0" dirty="0" smtClean="0"/>
              <a:t>Hol várható érdemi növekedés 2013-ben? </a:t>
            </a:r>
            <a:endParaRPr lang="en-GB" noProof="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7CD8-CAE8-4EF7-85B6-BB3A409C086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2653"/>
            <a:ext cx="5649044" cy="533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444208" y="1844824"/>
            <a:ext cx="252028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China*, Indonesia, India, Saud Arabia, Brazil, Russia* and Turkey*.</a:t>
            </a:r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hu-HU" dirty="0" smtClean="0"/>
              <a:t>Potenciális </a:t>
            </a:r>
            <a:r>
              <a:rPr lang="en-US" dirty="0" smtClean="0"/>
              <a:t>FDI export</a:t>
            </a:r>
            <a:r>
              <a:rPr lang="hu-HU" dirty="0" smtClean="0"/>
              <a:t>őrök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5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Változik-e a kapitalizmus a centrum országaiban?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206084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u-HU" dirty="0" smtClean="0"/>
              <a:t>Alapjaiban nem.   Az alapvető szerkezeti arányok és működési szabályok egyre inkább hasonlókká válnak: USA + EU15 + EU10 + egy sor felzárkózni akaró fejlődő ország Ázsiában, Latin Amerikában és Afrikában.</a:t>
            </a:r>
          </a:p>
          <a:p>
            <a:pPr marL="342900" indent="-342900">
              <a:buAutoNum type="arabicParenR"/>
            </a:pPr>
            <a:r>
              <a:rPr lang="hu-HU" dirty="0" smtClean="0"/>
              <a:t>Kína és Oroszország útja nem egyértelmű.   Elég nagyok és erősek ahhoz, hogy a saját útjukat járják.  De, nem lesz, aki kövesse őket.</a:t>
            </a:r>
          </a:p>
          <a:p>
            <a:pPr marL="342900" indent="-342900">
              <a:buAutoNum type="arabicParenR"/>
            </a:pPr>
            <a:r>
              <a:rPr lang="hu-HU" dirty="0" smtClean="0"/>
              <a:t>Az iszlám országok közül csak azok fognak gyorsan fejlődni, amelyek jelentős természeti kincs vagyonnal rendelkeznek, de ezek sem lesznek képesek áthidalni a belső ideológiai ellentéteiket.  Az Irak, Afganisztán típusú háborúk nem fognak megszűnni.</a:t>
            </a:r>
          </a:p>
          <a:p>
            <a:pPr marL="342900" indent="-342900">
              <a:buAutoNum type="arabicParenR"/>
            </a:pPr>
            <a:r>
              <a:rPr lang="hu-HU" dirty="0" smtClean="0"/>
              <a:t>A centrum országaiban az adósságok leépítése (</a:t>
            </a:r>
            <a:r>
              <a:rPr lang="en-US" i="1" dirty="0" smtClean="0">
                <a:solidFill>
                  <a:srgbClr val="FF0000"/>
                </a:solidFill>
              </a:rPr>
              <a:t>deleveraging</a:t>
            </a:r>
            <a:r>
              <a:rPr lang="hu-HU" dirty="0" smtClean="0"/>
              <a:t>) miatt a következő 4-6 évben biztosan lassú lesz a növekedési ütem.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6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</a:bodyPr>
          <a:lstStyle/>
          <a:p>
            <a:r>
              <a:rPr lang="hu-HU" sz="2400" dirty="0"/>
              <a:t>A fejlett világban mindenütt leértékelődik a nem-kvalifikált munkaerő.  Ez is a globalizáció következménye</a:t>
            </a:r>
            <a:r>
              <a:rPr lang="hu-HU" sz="2800" dirty="0"/>
              <a:t>.</a:t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11266" name="Picture 2" descr="http://media.economist.com/sites/default/files/imagecache/290-width/images/print-edition/20121110_FBC4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666"/>
            <a:ext cx="46846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18</a:t>
            </a:fld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21" y="2564904"/>
            <a:ext cx="4221238" cy="40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27584" y="1628800"/>
            <a:ext cx="30243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Stagnálnak a reálbérek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08104" y="1628800"/>
            <a:ext cx="2880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Romlanak a munkafeltételek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94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Magyarország még kifejezetten jól áll ebben a versenyben.  Egyelőre…</a:t>
            </a:r>
            <a:endParaRPr lang="hu-HU" dirty="0"/>
          </a:p>
        </p:txBody>
      </p:sp>
      <p:pic>
        <p:nvPicPr>
          <p:cNvPr id="12290" name="Picture 2" descr="http://media.economist.com/sites/default/files/imagecache/full-width/images/print-edition/20121110_FBC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2" y="1844824"/>
            <a:ext cx="8782156" cy="49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noProof="0" dirty="0" smtClean="0"/>
              <a:t>Szinkronban a világgazdaság. 2009-ben mindenütt recesszió volt. </a:t>
            </a:r>
            <a:endParaRPr lang="en-GB" noProof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40F2-3261-45EC-A7AA-711B3D95E69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0641"/>
            <a:ext cx="4752528" cy="47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imf.org/external/pubs/ft/weo/2009/update/01/images/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403244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220072" y="19168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Ilyen visszaesés „ember emlékezet óta” nem volt.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7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Lehet-e előre látni a jövőt?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20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2132856"/>
            <a:ext cx="71287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fő szabály az, hogy nem.  Mégis mindig van kereslet a prognózisok iránt. </a:t>
            </a:r>
          </a:p>
          <a:p>
            <a:endParaRPr lang="hu-HU" sz="3200" dirty="0"/>
          </a:p>
          <a:p>
            <a:r>
              <a:rPr lang="en-US" sz="3200" b="1" dirty="0"/>
              <a:t>"If you can look into the seeds of time, and say which grain will grow and which will not, speak then unto me. "</a:t>
            </a:r>
          </a:p>
          <a:p>
            <a:endParaRPr lang="hu-HU" sz="3200" b="1" dirty="0" smtClean="0"/>
          </a:p>
          <a:p>
            <a:r>
              <a:rPr lang="en-US" sz="3200" b="1" dirty="0" smtClean="0"/>
              <a:t>--</a:t>
            </a:r>
            <a:r>
              <a:rPr lang="en-US" sz="3200" b="1" dirty="0"/>
              <a:t>William Shakespeare</a:t>
            </a:r>
            <a:endParaRPr lang="en-US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1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USA előnye 140 éve változatlan…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"/>
          <a:stretch>
            <a:fillRect/>
          </a:stretch>
        </p:blipFill>
        <p:spPr bwMode="auto">
          <a:xfrm>
            <a:off x="107504" y="1556791"/>
            <a:ext cx="8558340" cy="499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9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economist.com/sites/default/files/imagecache/290-width/images/2012/11/articles/body/20121110_FNC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6597"/>
            <a:ext cx="3240360" cy="67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148064" y="6926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 és valószínűleg meg is marad a következő 50 évben.</a:t>
            </a:r>
          </a:p>
          <a:p>
            <a:endParaRPr lang="hu-HU" dirty="0"/>
          </a:p>
          <a:p>
            <a:r>
              <a:rPr lang="hu-HU" dirty="0" smtClean="0"/>
              <a:t>Legalábbis az OECD szerint.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1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Take-home message</a:t>
            </a:r>
            <a:endParaRPr lang="en-US" i="1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23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27584" y="1988840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Ne használjuk a „válság” szót, mert nincs gazdasági válság!  Sem az Egyesült Államokban, sem az Európai Unióban, sem Magyarországon.  Recesszió van.  </a:t>
            </a:r>
          </a:p>
          <a:p>
            <a:endParaRPr lang="hu-HU" sz="3200" dirty="0"/>
          </a:p>
          <a:p>
            <a:r>
              <a:rPr lang="hu-HU" sz="3200" dirty="0" smtClean="0"/>
              <a:t>Pénzügyi válság sem volt, de </a:t>
            </a:r>
            <a:r>
              <a:rPr lang="hu-HU" sz="3200" dirty="0" smtClean="0"/>
              <a:t>ennek </a:t>
            </a:r>
            <a:r>
              <a:rPr lang="hu-HU" sz="3200" dirty="0" smtClean="0"/>
              <a:t>a veszélye </a:t>
            </a:r>
            <a:r>
              <a:rPr lang="hu-HU" sz="3200" dirty="0" smtClean="0"/>
              <a:t>még nem </a:t>
            </a:r>
            <a:r>
              <a:rPr lang="hu-HU" sz="3200" dirty="0" smtClean="0"/>
              <a:t>múlt el.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583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9125-6112-48F3-8981-09CF433D0E85}" type="slidenum">
              <a:rPr lang="hu-HU" smtClean="0"/>
              <a:t>24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hQSERUUExQVEhUVGBQZGBgVFxgZFxsXFxwYFxcaFhkYHyYfGBwjGhoYHy8gJCgpLCwsHCAxNTAqNSYrLCkBCQoKDgwOGg8PGi4lHyUvLi8sLi8tLC0wLS8tMCwvLSwsLCwsNiksLCwsLCwsLCwsLCwsLCwsLCwsLCwsLCwsLP/AABEIAM8A8wMBIgACEQEDEQH/xAAcAAEAAgIDAQAAAAAAAAAAAAAABQcEBgIDCAH/xABREAACAAMEBQYHCwkGBgMAAAABAgADEQQSITEFBkFR8AcTImFxgRQykaGxwdEXI0JSU2JzkpPS4RUWNFRygrKz8SQzNWTD4wg2Y6LC01WEo//EABoBAQADAQEBAAAAAAAAAAAAAAACBAUDAQb/xAAyEQACAgEBBQYEBwADAAAAAAAAAQIDEQQSFCExURNBUmGhsSJx4fAyM0JigZHRBRUj/9oADAMBAAIRAxEAPwC8YQhACEIQAhCEAIQhACEIQAhCEAI+Ex9io9fNJTWtc6UXLS1uqsslggqqkkBTQk1+EG6gKmITnsrJKCTfF4LWa2oDQugO68K5V9GMa7pLlKsEgkPOIYErTm3HSBoQCVC1z2xRulJgkmvNKqlaBpakBDUmomVJlvU18UioBABqY6LPrLQEX5N0531d5hOOdBLWmP8AWK0r5fpRehpYvi3lF1nlesHxn8i/eiSk8odicgCaSWpT3qaa1yxCUig30+p22WUPjSJXNue2ks1/ZDDIdLbGVZNaVmTLl5RfF2plqE2ZKfhGg6TFjmARWHbyXEm9JF8vc9H2K3S5yB5TrMQ5MhBHlG2O+K85MLzTZ7lr3QlKcgMC13AZ4XsTU9cWHFiqztIqRRtr7OWyIQhHQ5CEIQAhCEAIQhACEIQAhCEAIQjWOUnWCZYtHTp0r+86KKfimYQt4byK1A3x43glGO00kbPCseXdHaa0jaLz+HWhRXPn5oxONAqsABx2d9q0XaJpBm2ydMYClXZ2oM6As8U562qDw3xLq0Mup6aLR1eGJ8dPrCPLzauTjgZ9QcMS9O/GPg1SXaSexgPSkR3+nqS3H9x6YtmsFmlU520SZda0vzUWtM6XiKxj/njYf1yy/byvvR51l6sSh4yzSfmvLp56eiOY1bs+1J4/eQ+itIb/AFkloV4j0P8AnjYf1yy/byvvRnSNKSXUMk2W6nJldSD2EGhjzZ+bll/63kb1JHH827J8dh1MQD5GUER7vsegehXdI9PBo+x5nTVpT4lomEDYrggDYMI7LLoa0ya81bZ8u9StxnWtK0rRxWlfPHu+w7yL0D6npSKg1zH9vn/tL/AkaiZdv/8AkbX9rN/9kR0/Q9rZizWqYzHMs0wk7MSW7I4X6quyOynj+GdaNM65bUuJsajE47YxLVoeTM8aWtd9KHyim+IH8iWj9Zb6z+2Pj6BnnA2knEHEucQajbvx/GKW3X4/cuJJckRusWiVkMt0mjVwOylMj3x06vAm0LTA9Oh3G63riUnasTXNXnXyB8K8cM9phZ9WJsvxJwT9m8Mt9DHft6+ycHLLx5kXnKxyLl5D5zPYHdzV+edScMQipTtzMWJHmvRT26yoZci2tKUsWKqMLxwJ76CM2VrZpmXW7bL9aeOJbYbxfQgdxi5DV0xSWShZpZTk5Jo9DwigbPygaYDA+EyXPyby5a3v/wA1J7mjPPKXpn5Oy/V/3I7LUVvvOT0dhd8IpGRytaWUdOyyH66FaeSZHTP5XdLE1WRIQbrpPnMyPXqalzkiO6WF6QigLVym6amUumXJpXxJcvGtM+cLZdVM4xZ+t+mphF61XKV8XmkGNM7i49/riD1dK/UiS0dnkeiYR5sm6Q0pMIv2+aKDC5NmL5Ql3zwR7ft0jaadU6cT53Ec3r6V3k9yl1PScIrfku1htTzGs9oneEKstnV2WkwXWRaFgemOlmccM4siLVdkbI7UeRUsrdctliEIR0OYiu+XW2XNF3aV5ydKWtcqXplevxKd8WJFUf8AEJbqWWzysOnOL9fvaFcBu98x7ojLkdqFmxFe6qyj4OCB8J+OP6y3NHceOONkXq+HSzpQgVBahWuZONQQcqROao6nNpJJk1rQ0oq4WgQsMVDYdMUoTTb5TSMKOljqLJNPkzVuvVSXDJjmWdx444zjjQ8cceaNo9xr/ON9j/udvFaPca/zj/Zd/wApxnuMdX/xX7/T6lbfl4fX6Gr04449SnHHHpO0e4z/AJxvse75Tf69ppD3Gf8AON9j/ucdgjz/AKp+P0+o35eH1+hq3HHHsj7Xjjj1Ydklsk2dLvFxKdlBOfRZlrnhWmVfPGXxxx64zL6XTNwZdrmrIqSODyVOaq3aAfJUcekJIHikr+yxA7xke8Rz4449UYWkZhqiAlb7AVFa7B27e3DfHtEZ2TUIvGRZNQi5MzQXGT/WUH+Ghr3+2OQtLjNVbsJU+eo84jZzyM5/2xt39z/ucZb6cZnI4QCVtbFgDdHNHE5gVEwndlXfsEa60E1+v0+pT3/9vr9DXPDh8JWHcGH/AGknzRyWaj4AqTuBx8mYMRuirQWSjVvKaGufVXrzHdvrHObZmnz5MhTjNdVqBeIDMBUDcBVtmA2CKcYSld2Mkslp3pV9oc7XzNmlsxJUdZLEmlBS8SYjJFltU7pGcJF41EsKC4UUpUnI7aH8BYLcjAJqbYxpvk1Pd75xnujB01yV+DWebPFqZjKVnpzV2pHzr5p2037yI1Fo0svPxdWs+5ny1W0+XDpn/DWbBoMSsSWmtWt5zWnYMh6euMzjjj2Ry0VOLSlLGpxx30JEZLywc4x76pOTy8s064x2U495hsoOBAI3HEHuPHpHxFK+K1Oo9JfJmO4gdW/umSadnojr4449UVMyg8EzsS208cXesYr3nNe/DrjJpXsiMs1jNptcmzXzLEw0LAVNaMRhUV8Wme3aYndYeTQ2OzPPFqZuaCELzd0dJlTMOaUqdmQpvpsUaWVtak3zKdmsUJbODBaQDlhHW1nPbxxxljasaMfSM8SGnGUFls1QL1ShUGoquJvZ1wwyjbfcb/zj/Yns+U38VNIl/wBapLi8EJa6OeETVyOOOPTHzjjj2Rj6Cnl0N83qEUrniK0rxnujNmSaZYxl3aeVUmueC5XLbipI3vkklC9aW2+8r3DnG8uMWNGi8k0oeDz2piZ12vUsqUQPKzHvMb1H0WkWKI/IxtS82sQhCLJwEUFy/wBtLW6TK6REuSDTZWYzVIG8hVB7BF+x5q5V7QZ+mpqAkhTJlCuFKKt4Cvzyx745WvES3o1mzJ32KzMspBVB0EwNScu70b42Pkz1rs1kkTUnzObZpgYC47dEIo+CCNhHFYhOOOPxx7RY0IYlRWhPfTPj+mHpdZGqTzHmXdTS7cY7i7dDadk2tDMkPfUEqTdZekAGIo4ByI4GMdb9fLHImvKmzrroaMObmmhoDmqkba7fUIPkc/Qpn07/AMuVx7c4r/XxwNJWvAHp7dnQT8eM/oGY6Lbsuv1hmYC0ywagUcMmeVL4HZWuHnjYeOOPYaL0zqC9msa2szUdXEqiANeHOgEVJwwrxhTeeSXTrzrO8qYSxkFApOdxw11a54FSPIK5Eeg0C/S1Wvrmzf5kzjisd3HHHqjAtlsWXarUWrjOm5fSPxxSPn5bl/O83t474wNbRbZc3GLa4exq6a2Ea0myQ49PHBjA0maNKY+KHFf+0+gH8M4+flyX87ze3inVHw6VlPg1adYqPNXjyRy09N1Nim4PgTtsrsg47SLhl8o1gdwqz6lmAHvU3EsaAYpvI4z2J5gWlSASaDtoWp14Anu7o8/LKRbRZ7oA99l1p+2lK+XzjeDF0a1W3mhZ3yHhchTiB0XvyzWuyjGvUD2nfqsVsFNd5lWQcJOLKg0hJWz221SjRVEyZdxwpeqoq2PikeQ7gTJ6hWUT9Ko2BWSrPXMVAotCMuk4OO7bWkZHKLJ5nSqzNk2WhxO4GUcsh0V/pSmXyZHm5VutrA0VSAxAr0Q0xwCcCa82Kb6b6xxjSlqHZ5ffsdnZ/wCKj5/fuWRpXS0uzSzNnNcQFRWjNQtgMFBOfV+Gna06/WKdYrRLlzrzzJbKq83NFWOQqVAHf+MZXKU5OiiTiSbOT2krU+XjOtaWSySzLUmWpJUVJriaccZTv1EaEnIhTS7XhGToT+5Xtb+IxnRGTdJXSJUpCzmgVVBOJyAAxJ6h1xKytTtKTBeEoJX4LPKVvITUd/4Rnqmdzc0sJ8eJp7zXUlB8Wuh0zmw7YxuPTxwY6LfLtNmI8Js7y6nMigORoGFVJocq9XZ2ypoYAg1B28cevO1NNlbzNcDrC+Fn4Tjo7SC2a3yJ8ytxMTdAJpdYGg7x+EbZrfyi2S02ObJlc7fcJdvS6DoujGprhgu78dX0FqxadIq7ymlKqMFpMJGJF4UojVw42R36Y5PLVZZLz5jSGWXdJCkkmrBRQGWBmwzPnxj6DTwnCpRaWV5/Qx7ZRlNtGDqVp9bBaeemo7KZbKAl2vSKkHpECnRPmz2XDqxrRLt0ppktXQI9wh7ta0VsLrEUowGftinrJ76isRQAV7WFRQdQwJ7hvjeuRr9DnfT/AOnL4/DCFFzsypLDRK6lV4afM0HVrxG7V9B49mUTEQ+rXiP2r6DxxWJSbNp2xmaqSjZJs1dN+TE2/ku0lctE2Qcpgvrj8KXQMKZYqwx+ZtwpZ0UVq5a+atdnfILNQHLAP702eFLrnHYKnsvWLn/H2bdOOnAztZHFmeohCEaBTEeXNKVbTNozNLTas9weYNu4Uj1HHmvWXRE2zaanB0Pvs2c8smoVlmXpgIYjGl6hpkRFbVJup46MvaJ/EzO444/DjO8VuxvRxxn12ucZaF3uIo3sSSdgFF834xCNrNeqqqxwOSjsxxOHXT2R87XprJPKRqPkWzyN/oUz6dv5cqmXG7CIHWXk+tdp0hNdUAkzJinnC6UC3VBYi9ewplTd1GJ7kd/Qpn07/wAEr1/jjhGJp7lSm2a2zJPNSmly3VS1XDlaKxOBpWhbZ64+rPnSV5VUA0YwGAEySAMsASKU2CKy1e1htNjDeDMlJgS9VQ9Lt6g+aekf6YRZ3Kv/AIa2332T6TFY6Dl2q1MJMhReVC3SYDoKQtSWpStRh17cY42uxY2PU7VqHFz9CV5OZfO6UPPIGLLPdldMLzUat04DE4V374t38jSPkJP2Sdm7jtrFA2i3Wmx2lyCyT0JRjLoxBoAd4yplhsyju90XSHy9p+qvs7ompYXxcx2UpcYLgXx+R5HyEn7JPNhx2Rp3Kxo+UlhBSVLQ89LFURVOUzCoFc++K490bSHy9p+qvbujF0hrda7SglzXnzlqCFZRmK0yG4nyw7SHUdhZ0JE052x0+PKy21aWTlhvP4Viy+Vp6WCozE+URXKoDU9XFIqyzzC02ykoU98lijeNg8vYQOrKvlwi0uVz9AP00v0P+PFY5aZ5rT+fuz3UfmP77iD5XEE2RZLSuIa8KgECkxVmKccRkaDPE7axjkeDauNhjaWONMw7UBa9/wBOWaEYYgjCsZVsXwnVxDm0kJTEsfepnNd3QORyB3Yxi8q5EmzWOyKRSWhY03oqy1IJ6QxL/iQIsHA2TlI/wk9tm9K/hxSKys9rVZQxBIUVAxphtpl3+2tm8o/+En/6/pX8eK0qudpZDZ+bN+oUY3GIqtDnTLDOKGtrU1FPlku6TOZY54LG5JtXwso2t+lMmllQnYgNGPUWIOO4DZE9P5RdHqxBtAP7KTWHcVUjqpv7oqiy8oloFj8GXmua5tpdbjX7rXgcb2eJxpsG2tOWrWo9ptoBRFlysKzXGBqKdADF8Ngw66Yxe+RTa6l0+8W2QQCs6TNFKjEHEio3MD3gjfWKK0PeusAL1G3gZ9vHmi29RNW5NjM5JdoFocmXzgFzo0v3aqpJBIONTjd2CKj0PMoHwY4jxVZt/wAUGnHXFPXY7F5XT3O+mko2JyeEbZyZ61WaySpyWiYZbNMUgXJjVAUA+IppiKU6t8bdrxbknaJnTZbXkdJTK1CKqZqUNCBTbmPXFTaSlLdZrhDYVJRxmQDiwArFiW7/AJcX6CR/Nl9/r80ddPer4bSWDlOKi8Jp/I0vRr/2dcfgtv3nvjdeRr9EnfT/APhL9fFYrmx2+WsoKXQEA4FlB27K9fGMWNyN/ok76f8A05fq4pjHDSNudmV3/wClrVP4YfL/AArrQLkK2O1fR7OKRI8cce2IjRNrRFN91UmlLxA31z6+AYyLTpySi1vhupCCT5MB3/hGTrITlfLCf2i9pvykT2gdHGfaZMsLeDTELA5c2pDTL3UUBHXUDbje8VJySa4WA1VzzNqfAmay3WWoospsAMcbp6Rpm1BS242NFR2NeHzZn6ublPGOQhCEXSoI0Dlo1hWzWEKZazHnMUQsP7sgEmYu51+DSmJrsod/it+XXQZnaPE4Gng7hyN6vRDTrBKnyxGXJnajHaLJTujNHzLYRMnuxRcAKZnbSgoBhif6xsc6fKlqUBCUVqKMKYbhGNoC1J4NLo6igoQSK3qmuBO+sbJybaqWe2yZ0y0I0xhNABDuuBVScFYV6RPGMZsKu2k8vgjT1F7qSwuZPcjn6FM+nb+XK49ucV/r6tdI2vZRx/CmHr7vLdmhdAybIhlyFKKWLEFmbpEAZsSclHk7axukNQLFPmvNmSmZ3NWPOTBjQDINQYU2dfZqGMVdprX97TYlshkqgQShfDkn3oACopTHjqmeSDRztaJtooAiS+b7Xa4cN1FTHtHbG3+5ho/5FvtZ2/8Ab488bBo7RkuzyllSUCIowArtxJJOJJ3n0YQBTmlf8Vtn7cz+JY7u70Rj6ZmAaUtla/3kzIMdq/FBMcvCV+f9SZ92MjVxzYbOj/KO+p4McXmUFSQB1nCOsWobA5/cb/yAiN0vNvtKQhgC4qCKVxUYUPWfwjhXVtyUcne2x1wcsHKfaVe0Wa6Q1JqVocummfn4xiyeV3/Dz9NK9D8cY5srk1sCOGWSwKsCPfZpxU1HwscRxjWY0zoaVapRlzlLpeDUDMuIBoaqRsPGAG1XBVxUUYdk3ZJyZpfJBaOcsk6S2ISYDuwmKNoxzQnydkajyq2/nNITR8kiS9m4ucs8XP4ZxvGgLFIsWlptnlDm0ezI9C5PSViW8ck4rU54XT1mI3U7Vqy6RS0Wi0IZjPaZ2Id06JCuKqjAfCO/yCkdDmS/KR/hJ7bN6V44xraVpRUkCjLeCABdtaAZRd2k9CyrRJMmapaX0cAzA9Gl3pA13cZaPrtqJY7PYZs2VKZXTm6HnJjAXpiKcC1MiRxWOVtSsxnuO1VzrzjvPuoupUmVZxbbSvOOytMCsLypLIJrd+G5XHHKoAx6UanpjXe1Wwtem+Dyaf3aNTDDA06UzIZ4dQxEWtqbalnaPsxGI5pUIO+WObYHYR0T1egxc3kqsJe9cmqPiLMIXz1YDsbspHRrhwOSfHiRPItYyJU+ZkrPLUYfJhiSPrgd22NC0FZ7Q815FnS9MJJIYgEXKhgb5AB7d3VjedkmyZLpZJYCESyyIoNAiMFPfebtOONcT8sWgJEqbMnS5YWbO8dqnHbtwWpxNBicTuiM4RmtmSyiLSfBlIaWtc5eds89AsxLtaEYEFDiRUHAg4e0Df7d/wAuL9BI/mJxn37REaI1Nk6TtFtnNNmqBaZgW4BirEnG8Kjd+OMb7N1VRrCLFfcIERL4u36IwYGlLtarup641UwqTUFhczyMIwWIrBSlm0FJeUHZOkQSWDMDUE93mixuRv8ARJ30/wDpy+OKRBNycSfyiLJz024bPz17oXq3ytMqUpTGldu6lhararJYZTS0d5gd75LgA1oq0F2mHRHGMeV1uDbbzn0LNtvaKKxyKM0XoaVPBMwMSKAUamzjjGJKRq3Z1I97qQc2LH8DG06x8lsmzWWbPWfOYykvAMEpmBmF7f6Cka3ou2e9LevE4/Ac5EjMA7OuKeqrkviUufcXtJcmuzxyMp1VVYUWgB6NBTbhSmRi9NEySkiUrMWZZcsFm8YkKAS3WTjFJ6Mki0TUko4JmMq4EVuk9Miu0JePdF7xLRRwpMhrpfhQhCEaBmiNf5QJKtou2BgGHg84471Usp7QwB7o2CIfW9pPgVoWfNEiU8tpbTCK3ecFwGm3FhhHj5EofiR541LNZUxcKBt2PSFPVGw6ra3TtHJMlLZxNvOGqSRkoXCikGoHAjr0PqsLOsxpdps1plsQVZJqIxAqKc3MIIOWRI6475yXKVC9LIKyOQeu4Td7TQRldtKqcmllPzNe2uFyXHkTHuv2j9TX67/c4w2iHuvz/wBTH13+55+/fEGs1SadEmlaVGUfPCk+Mn11ia1s3+lf2cdyj4vQnfden/qa/Xf7kDyvz/1Nfrv9zjDaIh69Q8scGnqDQlQdxYAw32Xcl/Y3KPif9GFKtTz7VOtDLzfOlmpuJINATStAM4kB2jzR9HZHK7FO2TsltMuUwVcdlHHv9ERmmpZPNuovXGqRTsPkw88StI+ER5XJ1yUkSsirIuLJc8r9ox/sa/Xf7mPHVD3XrR+pD67/AHOM98Q+PAPtji8ymZVe3D0mL2+voUtxXVmHpbXGZNtfhLS+ZJkzJV3MdKXMQHpgYVda9nZGXqnrvOsMlpS2bnQXZ7xLjxlQUACnDog9+8Rx8JQ5vLP7y+2MaRpqW01pRIVlAIqy9IbStDQ07fJE1q5NcIkHo0nxf3/Zs3uvWj9SH13+5x5YjNYuUOfa7M8g2UIHudIFiRdZXyKj4tOBGK1tlj4a/WEfPDpfx18oiO+S6e5LcV1fp/p81Z1ltejwwWWJstiGKNXA5dEripyqKHIbamJ1+Vy0kELY1DHIlnIHddFfKPPEELWuxi3Wqlv4VIj74Uvz/s5n3Y8Wsn3r3PXoY9zfoYy6Ut3hPhtazqmgOV0il258Shpd788YntIcqlrmS2SXZ+ZZsA4LswrtUFQK9ew45iIsWtfn/ZzPuw8MX532cz7seLWT70evQx7mNVtbp+j1mSxZ+dLuGJLEYgXcwpBrv9UTnuvWj9SX67/c48kQfhXzH+qYeFfMmfVj3fJdDzcV1O88oE7w0WvwXESeZuVelLxe9eu1rjTLr3xK+67aP1Jfrv8Ac47DEH4V8x/qw8K+ZM+rHu+PoNxXUz9N8pU+02eZJNkCCat28GckYg1oV6t/oiJ0XKKSlDVBxw3Yk+iO7wneswfuH1AmHhS72HWUcDvJWgjhddK1YwdqdOqpbSNk1Fq2kJNG8UTWOGYCFadWLg/u9cW5FVcmNoVrcwVg1JEw4bKzJQ9sWrF7SR2ayjrHmwQhCLRTEaTyxWR5mipqy0ZyGlNRQWNFdSTQY0AxjdoR41klGWzJM8yaraMR7OGKkks2NTsw2GJr8nqBSjgdTPTzNhF0jU+xVJ8Es1WJJ95lnE5nERyXVOxggiyWYEZHmZf3YoT0cpPO0aW/R8JSBlyxmzfaP96Oyz6NEwEy0mzAtL3Nma9K5VuE0rj54vn8nSq3ubSooa3VrUZGtIyI8Wh6y9CL1/SJQ1m1ed26Ei03iM7s9TQb2anpjJ/NG0Vp4PacPpfMb1DF4QpEtyXiZHfpdEUM+h3BIaVacCQQUtBFR5QY4WnRQlgNMlNLByMwOgO3C9TGmyL8hDcl4merXvwnnxbPLIqFBAzIbDvNezyx8EqVuQ9pB8xJEegZslWFGAYHMEVHkMY/5Jk/JS/qL7IjuT8ZJa/9vr9CiRY0+SQ/ur7I7EsirkijsUD0CJ3Xl1m2uYLq3UupSg+CMeo9InHsjXTYZdfETL4oihNbLxkvwk5JPBkc383zfhEbpmyy2AWbLLVrdKIxK0ofGUVX10McdJ2JGCylCq8wjEAAhAau2GWAp2mka1rB0XJBKVICIDSiKKXmHzjl5TE64/EuJ7NZWDcZdkDXWo2SkVvg5YXhXOhNaxki9xWNRSYsuxB0UTWe8Hd2B5ttgAO3HDsrE/yJaDFqt0xpyibKkyiSswB0vuQq1VjnQOcjlsNIlVS7m+PLgU1qopSko8E8d3H78/mZ5B2xxunf5hF0ytWbKvi2aQvZKlj0CMH8wbF8h/3zPvR33F9fc8Wvh3plS3ev0R8u9Z83si2rRqDY3IPNlafEmTFB7QGxjGtnJvZXpdM2VSviODXt5xW81Ii9DPqvUktdX5/f8lXhes+aPtIsf3LpHy1o8sn/ANUZ0nk+sgUAo7kDxi7VPWbpA8gEeblPyPXravMqm72+WAXti0zycWP4s37eb96Mj8xbHdCmSDTaWe8e1r1THu4y6ojv1fR/f8lS0j5cIxqe2gi4rHqhZJdbshDWlb4L5Vyvk0z2R2DVeyXr3gtnvVrXmZda763YktC+pF6+PcjVOTPQrB5lpdT0kRJbHCqkl2K44g9DGmzA5xv8IRoVwVcVFGdbY7JOTEIQjocxCEIAQhCAEIQgBCEIAQhCAEdVqtAloztkqlj2AVMdsatyiW8pZbgOM1gp/ZFWb0Ad8QslsRcjpXDbmolYzZ5mOztmzMT2kknLDMx1g413CkfJWXefTHRaJpvBEpeINK4gUpUkbaVGGFSc84+d4vB9DyRhTDdW0TSast8A1xugBlQYUXE4jaY0RmZ2qSWZjmcSTlG66cUSrI6Ak5VJxJYsGJPWTjGv6ARFDz3x5ql0fOOA49kW6pqMZTXF8iLMbSCrLrKBJKlS20XgDfp5QO6L15BNDc1o0ziOlaJrtX5ie9qMyPGVzsOPVFBWaQ06aqLi0xworXxnNBXbmY9eaJ0YlnkS5MoUSUqoo6lFMd52kxpURwuJma3g1/JlwhCLBniEIQAhCEAIQhACEIQAhCEAIQhACEIQAhCEAIQhACEIQAhCEAIrblMtt6fLl1wloSeoufYoPeIsd3ABJIAAJJOQAzJiltJ2trVaXcCvOObvZkuzIACKWtniGz1L2ihmbl0I/IVjCs8plaazZsVC9SqB5rxaJK0sC10eKmGVKnOp76+aMS0HHjjjyYk5bMXj5Gt3ZNd1um0lou9q57hu24nzRAWaZSROG8yh3VY+kCM3Wm2h5oVTUICP3j43bSg8kYNnk1lTWHweb8hJ9dI0KIbNMc9V7kM8cG2cjugvCdKSiRVZFZzZ5pQJltvlTTqOeMel4qvkA0MUsk60EEGdMCrXIpKBFRh8dnFanLZSLUjVgsIyNVPasfkIQhEyqIQhACEIQAhCEAIQhACEIQAhCEAIQhACEIQAhCEAIQhACEIQBC642/mrHNO1hcFN79GvcCTFWaPJQPN2Ip72YXVHnjbeVG24yJQPxnIx/ZXDL4/njSfCDdubCQx7qgeryRk62Xxmro1mtrzOpFoIgdZtK82lFNHbLeBtPq/pE+2UaFpxC9sZa5siiuyoA9ccKqYyXHki3J/Gl5EP19sSNlb3hlHjTJiKOsCpp5Svljq0kwDc2oosslessDQse2mWyNu5MtHC0aSscsCqyS05yMry1dSf3hKXD1Re/M2eBF4hFs9AaraEFkscizinvaKCRkXzc97EnviVhCL5hN5eWIQhA8EIQgBCEIAQhCAEIQgBCEIAQhCAEIQgBCEIAQhCAEIQgBCEIAqfXy2c5bXANRLCpnhUC81N2Jp2iNbWaCxFcaA06jUDy0MdumbeC8yY5AvM7NU5CpJpt6hEek26HnMCAVWgza6t4io+MS2XWKxg2S7SbkfQUw2IKLPtorNYyxVUUqXbfkwRT5CTuw24aNJm37UrVremqa9rDGNwtkwpY5jMCrFXJGBIaYTgey8B3RpWjR74rbEIc9ikHzmgHWRHev8ABIk1xydNpmXnZjtZj5TWLg/4ftBVafamHigSkNNrUeZs3BBntOGUU/Lll2ooqTX2nzR6I5DLKF0XeFffJ01qEZUuyxTeKID3mL9S4lHWy+FRLChCEWDLEIQgBCEIAQhCAEIQgBCEIAQhCAEIQgBCEIAQhCAEIQgBCEIAR12lSUYDMggdtI7IQB5x0yaPIRsGM5AVYY0Stag5dKkStYujSertmtBVp0iXNZaXWZQWFMei2Yx3GMGbqLY2p71SnxXceWhxjMeiklhM1Vro96Z511r0kZkwSEyUiuObHYez1ndEE7YCWmNTjSvSbIdw2dpO3D0pJ5ItGKSTZ75bO/Mmt25ttiQs3J3o6WtFscjOtSgZgcPFdqsuWwxYjp3FY+8kZ62OOCZ591O1VnTpizFUsBXoAG+wIK5ZBSai8TTAx6I1J0E1jsMizsQWlqb1MrzMzkA7QC1K4VpWgiTsGjZchbkpQi1JoK5nPOMmJ01Si3KT4v0M+VkptuXlw6Yz/ohCEWCAhCEAIQhACEIQAhCEAIQhACEIQAhC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0" name="Picture 6" descr="http://dolgozzmagadnak.8x.hu/userfiles/d/o/dolgozzmagadnak/images/static/email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91976"/>
            <a:ext cx="3385958" cy="28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96827" y="56126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peter</a:t>
            </a:r>
            <a:r>
              <a:rPr lang="hu-HU" dirty="0" smtClean="0">
                <a:solidFill>
                  <a:srgbClr val="FF0000"/>
                </a:solidFill>
              </a:rPr>
              <a:t>@</a:t>
            </a:r>
            <a:r>
              <a:rPr lang="hu-HU" dirty="0" err="1" smtClean="0">
                <a:solidFill>
                  <a:srgbClr val="FF0000"/>
                </a:solidFill>
              </a:rPr>
              <a:t>mihalyi.com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Ez elsősorban a </a:t>
            </a:r>
            <a:r>
              <a:rPr lang="hu-H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lobaliz</a:t>
            </a:r>
            <a:r>
              <a:rPr lang="hu-HU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áció</a:t>
            </a:r>
            <a:r>
              <a:rPr lang="hu-H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/>
              <a:t>következménye</a:t>
            </a:r>
            <a:endParaRPr lang="en-US" dirty="0" smtClean="0"/>
          </a:p>
        </p:txBody>
      </p:sp>
      <p:pic>
        <p:nvPicPr>
          <p:cNvPr id="6147" name="Picture 3" descr="C:\Users\Europe\AppData\Local\Microsoft\Windows\Temporary Internet Files\Content.IE5\46YFD95E\MC900439264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3814763" cy="3051175"/>
          </a:xfrm>
          <a:noFill/>
        </p:spPr>
      </p:pic>
      <p:sp>
        <p:nvSpPr>
          <p:cNvPr id="6148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</p:txBody>
      </p:sp>
      <p:sp>
        <p:nvSpPr>
          <p:cNvPr id="6149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14E00E-C738-482D-A7CE-CE0E5A47A986}" type="slidenum">
              <a:rPr lang="en-GB" sz="1400" smtClean="0"/>
              <a:pPr eaLnBrk="1" hangingPunct="1"/>
              <a:t>3</a:t>
            </a:fld>
            <a:endParaRPr lang="en-GB" sz="1400" smtClean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500562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03800" y="5445125"/>
            <a:ext cx="3313113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100" dirty="0"/>
              <a:t>-  </a:t>
            </a:r>
            <a:r>
              <a:rPr lang="en-US" sz="1100" dirty="0" smtClean="0"/>
              <a:t>Trade integration (X+M)</a:t>
            </a:r>
          </a:p>
          <a:p>
            <a:pPr>
              <a:defRPr/>
            </a:pPr>
            <a:r>
              <a:rPr lang="en-US" sz="1100" dirty="0" smtClean="0"/>
              <a:t>…Financial opening (right scale)</a:t>
            </a:r>
          </a:p>
          <a:p>
            <a:pPr>
              <a:defRPr/>
            </a:pPr>
            <a:r>
              <a:rPr lang="en-US" sz="1100" dirty="0" smtClean="0"/>
              <a:t>--- R&amp;D in percentage of GDP</a:t>
            </a:r>
          </a:p>
          <a:p>
            <a:pPr marL="342900" indent="-342900">
              <a:buFontTx/>
              <a:buChar char="-"/>
              <a:defRPr/>
            </a:pPr>
            <a:endParaRPr lang="hu-HU" dirty="0"/>
          </a:p>
        </p:txBody>
      </p:sp>
      <p:sp>
        <p:nvSpPr>
          <p:cNvPr id="6152" name="Szövegdoboz 6"/>
          <p:cNvSpPr txBox="1">
            <a:spLocks noChangeArrowheads="1"/>
          </p:cNvSpPr>
          <p:nvPr/>
        </p:nvSpPr>
        <p:spPr bwMode="auto">
          <a:xfrm>
            <a:off x="7524750" y="5876925"/>
            <a:ext cx="935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sz="900"/>
              <a:t>Source: OECD</a:t>
            </a:r>
          </a:p>
        </p:txBody>
      </p:sp>
      <p:sp>
        <p:nvSpPr>
          <p:cNvPr id="6153" name="Szövegdoboz 7"/>
          <p:cNvSpPr txBox="1">
            <a:spLocks noChangeArrowheads="1"/>
          </p:cNvSpPr>
          <p:nvPr/>
        </p:nvSpPr>
        <p:spPr bwMode="auto">
          <a:xfrm>
            <a:off x="468313" y="5589588"/>
            <a:ext cx="3743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dirty="0" smtClean="0"/>
              <a:t>Viszonylag új terminológia: először az ILO 1994. évi jelentése használta. </a:t>
            </a:r>
            <a:endParaRPr lang="hu-HU" dirty="0"/>
          </a:p>
        </p:txBody>
      </p:sp>
      <p:pic>
        <p:nvPicPr>
          <p:cNvPr id="6154" name="Picture 5" descr="http://t3.gstatic.com/images?q=tbn:ANd9GcRPWjzjB7rAXfMkZ0o-xfd638n06LFcHqW5iH02cOOYxJJHM9R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05038"/>
            <a:ext cx="141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Összeomlott a szocialista világrendszer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70080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Kelet-Európa </a:t>
            </a:r>
            <a:r>
              <a:rPr lang="hu-HU" dirty="0" smtClean="0">
                <a:sym typeface="Wingdings" pitchFamily="2" charset="2"/>
              </a:rPr>
              <a:t> Szovjetunió  Kína, India, Brazília felhagyott az alternatíva keresésével.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err="1" smtClean="0">
                <a:sym typeface="Wingdings" pitchFamily="2" charset="2"/>
              </a:rPr>
              <a:t>Fukuyama</a:t>
            </a:r>
            <a:r>
              <a:rPr lang="hu-HU" dirty="0" smtClean="0">
                <a:sym typeface="Wingdings" pitchFamily="2" charset="2"/>
              </a:rPr>
              <a:t>: „A Nyugat, a nyugati eszme diadala mindenekelőtt abban nyilvánul meg, hogy teljesen kimerült minden életképes alternatíva a nyugati liberalizmussal szemben”.   (A történelem vége)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429309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sz="3200" b="1" dirty="0" smtClean="0">
                <a:solidFill>
                  <a:srgbClr val="92D050"/>
                </a:solidFill>
                <a:sym typeface="Wingdings" pitchFamily="2" charset="2"/>
              </a:rPr>
              <a:t>A világgazdaság szinkronizálódott.  Ennek előnyei és hátrányai egyaránt vannak. </a:t>
            </a:r>
            <a:endParaRPr lang="hu-HU" sz="3200" b="1" dirty="0">
              <a:solidFill>
                <a:srgbClr val="92D050"/>
              </a:solidFill>
            </a:endParaRPr>
          </a:p>
        </p:txBody>
      </p:sp>
      <p:pic>
        <p:nvPicPr>
          <p:cNvPr id="10242" name="Picture 2" descr="http://index.hu/cikkepek/0706/gazdasag/fukuya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77" y="1556792"/>
            <a:ext cx="2774082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6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1929-ban volt utoljára igazi gazdasági válság.  </a:t>
            </a:r>
            <a:r>
              <a:rPr lang="hu-HU" sz="3200" dirty="0" smtClean="0"/>
              <a:t>Akkor az amerikai GDP nég</a:t>
            </a:r>
            <a:r>
              <a:rPr lang="hu-HU" sz="3200" dirty="0" smtClean="0"/>
              <a:t>y éven át csökkent. A</a:t>
            </a:r>
            <a:r>
              <a:rPr lang="hu-HU" sz="3200" dirty="0" smtClean="0"/>
              <a:t>zóta</a:t>
            </a:r>
            <a:r>
              <a:rPr lang="hu-HU" sz="3200" dirty="0" smtClean="0"/>
              <a:t>: </a:t>
            </a:r>
            <a:r>
              <a:rPr lang="en-US" sz="3200" i="1" dirty="0" smtClean="0"/>
              <a:t>the great moderation </a:t>
            </a:r>
            <a:endParaRPr lang="en-US" sz="3200" i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5</a:t>
            </a:fld>
            <a:endParaRPr lang="hu-HU"/>
          </a:p>
        </p:txBody>
      </p:sp>
      <p:pic>
        <p:nvPicPr>
          <p:cNvPr id="13314" name="Picture 2" descr="http://3.bp.blogspot.com/-Pe2bxSBiDKA/TcfbFQ3MynI/AAAAAAAAAlY/VFv4BjUYjG0/s1600/realecongrowth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68389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23528" y="1844824"/>
            <a:ext cx="30243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USA gazdasági növekedés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76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6</a:t>
            </a:fld>
            <a:endParaRPr lang="hu-HU"/>
          </a:p>
        </p:txBody>
      </p:sp>
      <p:pic>
        <p:nvPicPr>
          <p:cNvPr id="2050" name="Picture 2" descr="http://upload.wikimedia.org/wikipedia/commons/thumb/5/58/US_Unemployment_1910-1960.gif/330px-US_Unemployment_1910-19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8" y="980728"/>
            <a:ext cx="3143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968080"/>
              </p:ext>
            </p:extLst>
          </p:nvPr>
        </p:nvGraphicFramePr>
        <p:xfrm>
          <a:off x="377047" y="3573016"/>
          <a:ext cx="5347081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673"/>
                <a:gridCol w="648072"/>
                <a:gridCol w="1080120"/>
                <a:gridCol w="1008112"/>
                <a:gridCol w="936104"/>
              </a:tblGrid>
              <a:tr h="765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 dirty="0">
                        <a:effectLst/>
                        <a:latin typeface="Calibri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USA 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Nagy-Britannia 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Franciaország 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Németország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52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Ipari termelés 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–46%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–23%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–24%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–41%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52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Termelői árak 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–32%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–33%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–34%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–29%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52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Külkereskedelem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–70%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–60%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–54%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–61%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52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Munkanélküliek száma 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+607%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+129%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+214%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+232%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3411618" y="3059668"/>
            <a:ext cx="232076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Főbb mutatók 1929-32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476672"/>
            <a:ext cx="28803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USA munkanélküliségi ráta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51920" y="846004"/>
            <a:ext cx="46805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Milyen az igazi válság  (</a:t>
            </a:r>
            <a:r>
              <a:rPr lang="hu-HU" sz="2400" i="1" dirty="0" err="1" smtClean="0"/>
              <a:t>depression</a:t>
            </a:r>
            <a:r>
              <a:rPr lang="hu-HU" sz="2400" dirty="0" smtClean="0"/>
              <a:t>)?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92180" y="3140968"/>
            <a:ext cx="24842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Chilében</a:t>
            </a:r>
            <a:r>
              <a:rPr lang="hu-HU" dirty="0" smtClean="0"/>
              <a:t> az 1 főre jutó GDP 1932-ben az 1929-es szint 47%-ra esett vissza!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Magyarországon</a:t>
            </a:r>
            <a:r>
              <a:rPr lang="hu-HU" dirty="0" smtClean="0"/>
              <a:t> viszont 1929-32 között csak 11%-kal csökkent.   (Forrás: </a:t>
            </a:r>
            <a:r>
              <a:rPr lang="hu-HU" dirty="0" err="1" smtClean="0"/>
              <a:t>Maddison</a:t>
            </a:r>
            <a:r>
              <a:rPr lang="hu-HU" dirty="0" smtClean="0"/>
              <a:t>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8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nemzetközi pénzügyi rendszer viszont tényleg válságba került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191683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Lehman</a:t>
            </a:r>
            <a:r>
              <a:rPr lang="hu-HU" dirty="0" smtClean="0"/>
              <a:t> Brothers összeomlása </a:t>
            </a:r>
            <a:r>
              <a:rPr lang="hu-HU" dirty="0" smtClean="0"/>
              <a:t>(2008. szept</a:t>
            </a:r>
            <a:r>
              <a:rPr lang="hu-HU" dirty="0" smtClean="0"/>
              <a:t>. 15.) után  reális veszély volt a nemzetközi pénzügyi közvetítő rendszer befagyása/összeomlása.</a:t>
            </a:r>
          </a:p>
          <a:p>
            <a:endParaRPr lang="hu-HU" dirty="0"/>
          </a:p>
          <a:p>
            <a:r>
              <a:rPr lang="hu-HU" dirty="0" smtClean="0"/>
              <a:t>Óriási teljesítmény, hogy ezt a távozó Bush, illetve az akkor még rivalizáló </a:t>
            </a:r>
            <a:r>
              <a:rPr lang="hu-HU" dirty="0" err="1" smtClean="0"/>
              <a:t>McCain</a:t>
            </a:r>
            <a:r>
              <a:rPr lang="hu-HU" dirty="0" smtClean="0"/>
              <a:t>/</a:t>
            </a:r>
            <a:r>
              <a:rPr lang="hu-HU" dirty="0" err="1" smtClean="0"/>
              <a:t>Obama</a:t>
            </a:r>
            <a:r>
              <a:rPr lang="hu-HU" dirty="0" smtClean="0"/>
              <a:t> csapat meg tudta akadályozni.</a:t>
            </a:r>
            <a:endParaRPr lang="hu-HU" dirty="0"/>
          </a:p>
        </p:txBody>
      </p:sp>
      <p:pic>
        <p:nvPicPr>
          <p:cNvPr id="4" name="Picture 2" descr="http://2.bp.blogspot.com/_CWztexau2Lw/TSOg_40CBCI/AAAAAAAAAOo/-KNcJBGnXFI/s1600/a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16859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16859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27584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„A” bank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 flipH="1">
            <a:off x="3059832" y="5959546"/>
            <a:ext cx="191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„B” bank</a:t>
            </a:r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DD90-2E29-4833-8917-3BBE82FE74E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7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noProof="0" dirty="0" smtClean="0"/>
              <a:t>2008-ban egyszerre két fronton is váratlan helyzet állt elő</a:t>
            </a:r>
            <a:endParaRPr lang="en-GB" noProof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40F2-3261-45EC-A7AA-711B3D95E69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Téglalap 4"/>
          <p:cNvSpPr/>
          <p:nvPr/>
        </p:nvSpPr>
        <p:spPr>
          <a:xfrm>
            <a:off x="179512" y="1628800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</a:t>
            </a:r>
            <a:r>
              <a:rPr lang="hu-HU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 </a:t>
            </a:r>
            <a:r>
              <a:rPr lang="hu-HU" dirty="0" smtClean="0"/>
              <a:t>2007-ben elképzelhetetlen volt, hogy egy 150 éves bank, amit a piac 60 Mrd $-ra értékel, másfél év múlva  1 dollárt se érjen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EU</a:t>
            </a:r>
            <a:r>
              <a:rPr lang="en-US" dirty="0" smtClean="0"/>
              <a:t>:  </a:t>
            </a:r>
            <a:r>
              <a:rPr lang="hu-HU" dirty="0" smtClean="0"/>
              <a:t>2007-ben senki nem hittel volna el, hogy az euró </a:t>
            </a:r>
            <a:r>
              <a:rPr lang="hu-HU" dirty="0" smtClean="0"/>
              <a:t>övezet  </a:t>
            </a:r>
            <a:r>
              <a:rPr lang="hu-HU" dirty="0" smtClean="0"/>
              <a:t>viszonylagosan jelentéktelen gazdaságai, mint Görögország, Írország vagy Portugália az egész </a:t>
            </a:r>
            <a:r>
              <a:rPr lang="hu-HU" dirty="0" smtClean="0"/>
              <a:t>euró zónát </a:t>
            </a:r>
            <a:r>
              <a:rPr lang="hu-HU" dirty="0" smtClean="0"/>
              <a:t>meg tudják rengetni</a:t>
            </a:r>
            <a:r>
              <a:rPr lang="hu-HU" dirty="0" smtClean="0"/>
              <a:t>.  Szuverén adósságválság.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      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„A közgazdaságtan a mennyiségek tudománya”  vs. „leggyengébb  láncszem” elmélet</a:t>
            </a:r>
          </a:p>
          <a:p>
            <a:endParaRPr lang="hu-HU" dirty="0"/>
          </a:p>
        </p:txBody>
      </p:sp>
      <p:pic>
        <p:nvPicPr>
          <p:cNvPr id="3074" name="Picture 2" descr="http://t3.gstatic.com/images?q=tbn:ANd9GcSUi305gTHNhUGlMdiJ_rirYyeh5Oqu01sdEOV96Kuvt2_iSyAC6rJE_h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7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B9243-3F20-4861-BD79-6BAC43F7F570}" type="slidenum">
              <a:rPr lang="hu-HU"/>
              <a:pPr eaLnBrk="1" hangingPunct="1"/>
              <a:t>9</a:t>
            </a:fld>
            <a:endParaRPr lang="hu-HU"/>
          </a:p>
        </p:txBody>
      </p:sp>
      <p:graphicFrame>
        <p:nvGraphicFramePr>
          <p:cNvPr id="21711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07560"/>
              </p:ext>
            </p:extLst>
          </p:nvPr>
        </p:nvGraphicFramePr>
        <p:xfrm>
          <a:off x="225425" y="1595438"/>
          <a:ext cx="8693150" cy="3573784"/>
        </p:xfrm>
        <a:graphic>
          <a:graphicData uri="http://schemas.openxmlformats.org/drawingml/2006/table">
            <a:tbl>
              <a:tblPr/>
              <a:tblGrid>
                <a:gridCol w="3384550"/>
                <a:gridCol w="2000250"/>
                <a:gridCol w="330835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Cég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Dátum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Assets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Pre-Bankruptcy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tooltip="Worldcom, Inc."/>
                        </a:rPr>
                        <a:t>Worldcom, Inc.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7/21/2002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$103,914,000,000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hlinkClick r:id="rId4" tooltip="Enron Corp."/>
                        </a:rPr>
                        <a:t>Enron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hlinkClick r:id="rId4" tooltip="Enron Corp."/>
                        </a:rPr>
                        <a:t> Corp.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12/02/2001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$65,503,000,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tooltip="Conseco, Inc."/>
                        </a:rPr>
                        <a:t>Conseco, Inc.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12/17/2002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$61,392,000,000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tooltip="Chrysler"/>
                        </a:rPr>
                        <a:t>Chrysler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4/30/2009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$39,300,000,000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Thornburg Mortgage"/>
                        </a:rPr>
                        <a:t>Thornburg Mortgage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5/01/2009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$36,521,000,000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Pacific Gas and Electric Co."/>
                        </a:rPr>
                        <a:t>Pacific Gas and Electric Co.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4/06/2001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$36,152,000,000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Texaco"/>
                        </a:rPr>
                        <a:t>Texaco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4/12/1987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$34,940,000,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7" name="Rectangle 20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Ekkora csődöt még senki sem látott Amerikában!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520" y="5301208"/>
            <a:ext cx="8784976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hu-HU" dirty="0" err="1" smtClean="0">
                <a:solidFill>
                  <a:schemeClr val="bg1"/>
                </a:solidFill>
              </a:rPr>
              <a:t>Lehman</a:t>
            </a:r>
            <a:r>
              <a:rPr lang="hu-HU" dirty="0" smtClean="0">
                <a:solidFill>
                  <a:schemeClr val="bg1"/>
                </a:solidFill>
              </a:rPr>
              <a:t> Brothers Holding Ltd.             9/15/2008                  $691,063,000,</a:t>
            </a:r>
            <a:r>
              <a:rPr lang="hu-HU" dirty="0" err="1" smtClean="0">
                <a:solidFill>
                  <a:schemeClr val="bg1"/>
                </a:solidFill>
              </a:rPr>
              <a:t>000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Washington </a:t>
            </a:r>
            <a:r>
              <a:rPr lang="hu-HU" dirty="0" err="1" smtClean="0">
                <a:solidFill>
                  <a:schemeClr val="bg1"/>
                </a:solidFill>
              </a:rPr>
              <a:t>Mutual</a:t>
            </a:r>
            <a:r>
              <a:rPr lang="hu-HU" dirty="0" smtClean="0">
                <a:solidFill>
                  <a:schemeClr val="bg1"/>
                </a:solidFill>
              </a:rPr>
              <a:t>                               + 11 nap                      $327,913,000,</a:t>
            </a:r>
            <a:r>
              <a:rPr lang="hu-HU" dirty="0" err="1" smtClean="0">
                <a:solidFill>
                  <a:schemeClr val="bg1"/>
                </a:solidFill>
              </a:rPr>
              <a:t>000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1023</Words>
  <Application>Microsoft Office PowerPoint</Application>
  <PresentationFormat>Diavetítés a képernyőre (4:3 oldalarány)</PresentationFormat>
  <Paragraphs>182</Paragraphs>
  <Slides>24</Slides>
  <Notes>24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Mihályi Péter</vt:lpstr>
      <vt:lpstr>Szinkronban a világgazdaság. 2009-ben mindenütt recesszió volt. </vt:lpstr>
      <vt:lpstr>Ez elsősorban a globalizáció következménye</vt:lpstr>
      <vt:lpstr>Összeomlott a szocialista világrendszer</vt:lpstr>
      <vt:lpstr>1929-ban volt utoljára igazi gazdasági válság.  Akkor az amerikai GDP négy éven át csökkent. Azóta: the great moderation </vt:lpstr>
      <vt:lpstr>PowerPoint bemutató</vt:lpstr>
      <vt:lpstr>A nemzetközi pénzügyi rendszer viszont tényleg válságba került</vt:lpstr>
      <vt:lpstr>2008-ban egyszerre két fronton is váratlan helyzet állt elő</vt:lpstr>
      <vt:lpstr>Ekkora csődöt még senki sem látott Amerikában!</vt:lpstr>
      <vt:lpstr>PowerPoint bemutató</vt:lpstr>
      <vt:lpstr>Két veszély leselkedett a világra 2008-ban</vt:lpstr>
      <vt:lpstr>Globalis FDI áramlás</vt:lpstr>
      <vt:lpstr>A privatizációs folyamatok is lelassultak</vt:lpstr>
      <vt:lpstr>… Európában azután pláne! </vt:lpstr>
      <vt:lpstr>Quantitative easing:  Kísérlet a két fajta pénzügyi válság elkerülése érdekében</vt:lpstr>
      <vt:lpstr>Hol várható érdemi növekedés 2013-ben? </vt:lpstr>
      <vt:lpstr>Változik-e a kapitalizmus a centrum országaiban?</vt:lpstr>
      <vt:lpstr>A fejlett világban mindenütt leértékelődik a nem-kvalifikált munkaerő.  Ez is a globalizáció következménye. </vt:lpstr>
      <vt:lpstr>Magyarország még kifejezetten jól áll ebben a versenyben.  Egyelőre…</vt:lpstr>
      <vt:lpstr>Lehet-e előre látni a jövőt?</vt:lpstr>
      <vt:lpstr>Az USA előnye 140 éve változatlan…</vt:lpstr>
      <vt:lpstr>PowerPoint bemutató</vt:lpstr>
      <vt:lpstr>Take-home message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Mihályi Péter</dc:creator>
  <cp:lastModifiedBy>Mihályi Péter</cp:lastModifiedBy>
  <cp:revision>22</cp:revision>
  <dcterms:created xsi:type="dcterms:W3CDTF">2012-10-05T07:37:20Z</dcterms:created>
  <dcterms:modified xsi:type="dcterms:W3CDTF">2012-11-17T11:28:48Z</dcterms:modified>
</cp:coreProperties>
</file>